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notesMasterIdLst>
    <p:notesMasterId r:id="rId16"/>
  </p:notesMasterIdLst>
  <p:sldIdLst>
    <p:sldId id="256" r:id="rId2"/>
    <p:sldId id="260" r:id="rId3"/>
    <p:sldId id="307" r:id="rId4"/>
    <p:sldId id="279" r:id="rId5"/>
    <p:sldId id="306" r:id="rId6"/>
    <p:sldId id="280" r:id="rId7"/>
    <p:sldId id="310" r:id="rId8"/>
    <p:sldId id="281" r:id="rId9"/>
    <p:sldId id="282" r:id="rId10"/>
    <p:sldId id="283" r:id="rId11"/>
    <p:sldId id="284" r:id="rId12"/>
    <p:sldId id="286" r:id="rId13"/>
    <p:sldId id="309" r:id="rId14"/>
    <p:sldId id="30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2F2F2"/>
    <a:srgbClr val="FFC001"/>
    <a:srgbClr val="5475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93"/>
    <p:restoredTop sz="62585"/>
  </p:normalViewPr>
  <p:slideViewPr>
    <p:cSldViewPr snapToGrid="0" snapToObjects="1">
      <p:cViewPr varScale="1">
        <p:scale>
          <a:sx n="73" d="100"/>
          <a:sy n="73" d="100"/>
        </p:scale>
        <p:origin x="1792" y="184"/>
      </p:cViewPr>
      <p:guideLst/>
    </p:cSldViewPr>
  </p:slideViewPr>
  <p:notesTextViewPr>
    <p:cViewPr>
      <p:scale>
        <a:sx n="1" d="1"/>
        <a:sy n="1" d="1"/>
      </p:scale>
      <p:origin x="0" y="0"/>
    </p:cViewPr>
  </p:notesTextViewPr>
  <p:notesViewPr>
    <p:cSldViewPr snapToGrid="0" snapToObjects="1">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F51AA4-EED3-BB4C-B1C8-44A4ED5CE872}" type="datetimeFigureOut">
              <a:rPr lang="en-DE" smtClean="0"/>
              <a:t>22.06.21</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756E6A-CE3F-B44E-974A-25EEAB5611BD}" type="slidenum">
              <a:rPr lang="en-DE" smtClean="0"/>
              <a:t>‹#›</a:t>
            </a:fld>
            <a:endParaRPr lang="en-DE"/>
          </a:p>
        </p:txBody>
      </p:sp>
    </p:spTree>
    <p:extLst>
      <p:ext uri="{BB962C8B-B14F-4D97-AF65-F5344CB8AC3E}">
        <p14:creationId xmlns:p14="http://schemas.microsoft.com/office/powerpoint/2010/main" val="1437797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Hello everybody and welcome to the presentation of our work live(leif) in the express lane I’m Patrick Jahnke and this work was in cooperation with Vincent Riesop, </a:t>
            </a:r>
            <a:r>
              <a:rPr lang="en-DE" sz="1200" dirty="0"/>
              <a:t>Pierre-Louis Roman, Pavel Chuprikov, and Patrick Eugster</a:t>
            </a:r>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a:t>
            </a:fld>
            <a:endParaRPr lang="en-DE"/>
          </a:p>
        </p:txBody>
      </p:sp>
    </p:spTree>
    <p:extLst>
      <p:ext uri="{BB962C8B-B14F-4D97-AF65-F5344CB8AC3E}">
        <p14:creationId xmlns:p14="http://schemas.microsoft.com/office/powerpoint/2010/main" val="435169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now present a heartbeat failure detector  which we implemented with X-Lane:</a:t>
            </a:r>
          </a:p>
          <a:p>
            <a:r>
              <a:rPr lang="en-DE" dirty="0"/>
              <a:t>We run the experiments over 21 days but the plots here are just cutouts with the highes jitter point. </a:t>
            </a:r>
          </a:p>
          <a:p>
            <a:r>
              <a:rPr lang="en-DE" dirty="0"/>
              <a:t>All graph are visualized in the same way with number of packets on the x axis and latency on the y axis.</a:t>
            </a:r>
          </a:p>
          <a:p>
            <a:r>
              <a:rPr lang="en-DE" dirty="0"/>
              <a:t>With X-Lane on commodity hardware we dont really see outliers anymore and the jitter is around 650 ns.</a:t>
            </a:r>
          </a:p>
          <a:p>
            <a:r>
              <a:rPr lang="en-DE" dirty="0"/>
              <a:t>The jitter is mostly comming from the PCIe bus because if we run X-lane on the smartNIC we see even more stable jitter.</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We compared the different X-lane implementations with DPDK which is as discussed before the foundation for a lot of related work in the area of traffic optimization and QJump.</a:t>
            </a:r>
          </a:p>
          <a:p>
            <a:r>
              <a:rPr lang="en-DE" dirty="0"/>
              <a:t>As you can see DPDK and QJump have outliers in the double digit millisecond range…</a:t>
            </a:r>
          </a:p>
          <a:p>
            <a:r>
              <a:rPr lang="en-DE"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…so please consider the different scales for the latency on the y axis.</a:t>
            </a:r>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10</a:t>
            </a:fld>
            <a:endParaRPr lang="en-DE"/>
          </a:p>
        </p:txBody>
      </p:sp>
    </p:spTree>
    <p:extLst>
      <p:ext uri="{BB962C8B-B14F-4D97-AF65-F5344CB8AC3E}">
        <p14:creationId xmlns:p14="http://schemas.microsoft.com/office/powerpoint/2010/main" val="2149435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see here the latency on the y axis and different percentiles on the x axis.</a:t>
            </a:r>
          </a:p>
          <a:p>
            <a:r>
              <a:rPr lang="en-DE" dirty="0"/>
              <a:t>Please consider the log scale on the y axis.</a:t>
            </a:r>
          </a:p>
          <a:p>
            <a:r>
              <a:rPr lang="en-DE" dirty="0"/>
              <a:t>Here we also visualize X-lane zero which is the same code but without a dedicated core on endhosts.</a:t>
            </a:r>
          </a:p>
          <a:p>
            <a:endParaRPr lang="en-DE" dirty="0"/>
          </a:p>
          <a:p>
            <a:r>
              <a:rPr lang="en-DE" dirty="0"/>
              <a:t>If we now consider the distribution of the different approaches we see that X-lane was over the whole experiment very stabel while DPDK and QJump is having multiple jumps which makes it hard to define upper bound on latency.</a:t>
            </a:r>
          </a:p>
          <a:p>
            <a:r>
              <a:rPr lang="en-DE" dirty="0"/>
              <a:t>This is propably also the reason why other approaches in this field consider only 99th percentile even if they talk about bounded latency.</a:t>
            </a:r>
          </a:p>
          <a:p>
            <a:endParaRPr lang="en-DE" dirty="0"/>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11</a:t>
            </a:fld>
            <a:endParaRPr lang="en-DE"/>
          </a:p>
        </p:txBody>
      </p:sp>
    </p:spTree>
    <p:extLst>
      <p:ext uri="{BB962C8B-B14F-4D97-AF65-F5344CB8AC3E}">
        <p14:creationId xmlns:p14="http://schemas.microsoft.com/office/powerpoint/2010/main" val="10294707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Now we also implemented the Raft protocol on X-Lane called X-Raft. We compared it with etcd and Redis which doesnt use a strong consitency state replication mechanism. And we where able by changing 20 lines of redis code using X-Raft below.</a:t>
            </a:r>
          </a:p>
          <a:p>
            <a:endParaRPr lang="en-DE" dirty="0"/>
          </a:p>
          <a:p>
            <a:r>
              <a:rPr lang="en-DE" dirty="0"/>
              <a:t>What we see at the plot is the average latency for writing on the y axis and distributing on value over increasing number of processes on the  x axis to show the scalability. </a:t>
            </a:r>
          </a:p>
          <a:p>
            <a:endParaRPr lang="en-DE" dirty="0"/>
          </a:p>
          <a:p>
            <a:r>
              <a:rPr lang="en-DE" dirty="0"/>
              <a:t>On the right hand side we see the average throughput of MB/s on the y axis ans also with increasing numbers of processes on the x axis. </a:t>
            </a:r>
          </a:p>
          <a:p>
            <a:endParaRPr lang="en-DE" dirty="0"/>
          </a:p>
          <a:p>
            <a:r>
              <a:rPr lang="en-DE" dirty="0"/>
              <a:t>We see that X-Raft perfoms best and even better than a replication mechanism without strong consitency.</a:t>
            </a:r>
          </a:p>
          <a:p>
            <a:endParaRPr lang="en-DE" dirty="0"/>
          </a:p>
          <a:p>
            <a:r>
              <a:rPr lang="en-DE" dirty="0"/>
              <a:t>CLICK</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12</a:t>
            </a:fld>
            <a:endParaRPr lang="en-DE"/>
          </a:p>
        </p:txBody>
      </p:sp>
    </p:spTree>
    <p:extLst>
      <p:ext uri="{BB962C8B-B14F-4D97-AF65-F5344CB8AC3E}">
        <p14:creationId xmlns:p14="http://schemas.microsoft.com/office/powerpoint/2010/main" val="18308775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To conclude X-L</a:t>
            </a:r>
            <a:r>
              <a:rPr lang="en-US" dirty="0"/>
              <a:t>a</a:t>
            </a:r>
            <a:r>
              <a:rPr lang="en-DE" dirty="0"/>
              <a:t>ne provides an interference environment for low </a:t>
            </a:r>
            <a:r>
              <a:rPr lang="en-US" dirty="0"/>
              <a:t>latency and jitter for coordination traffic.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X-Lane is isolated from regular system but is able to communicate to the regular system over bridges.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has a generic system design to accelerate different types of interactions and is executable on Commodity software / hardware and also on </a:t>
            </a:r>
            <a:r>
              <a:rPr lang="en-US" dirty="0" err="1"/>
              <a:t>smartNIC's</a:t>
            </a:r>
            <a:r>
              <a:rPr lang="en-US" dirty="0"/>
              <a:t>. </a:t>
            </a:r>
          </a:p>
          <a:p>
            <a:endParaRPr lang="en-DE" dirty="0"/>
          </a:p>
          <a:p>
            <a:endParaRPr lang="en-DE" dirty="0"/>
          </a:p>
          <a:p>
            <a:r>
              <a:rPr lang="en-DE" dirty="0"/>
              <a:t>CLICK</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13</a:t>
            </a:fld>
            <a:endParaRPr lang="en-DE"/>
          </a:p>
        </p:txBody>
      </p:sp>
    </p:spTree>
    <p:extLst>
      <p:ext uri="{BB962C8B-B14F-4D97-AF65-F5344CB8AC3E}">
        <p14:creationId xmlns:p14="http://schemas.microsoft.com/office/powerpoint/2010/main" val="2696070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With this I’m finish with the presentation of our work on X-Lane and thank you for your attention and now I'm happy to answer your questions.</a:t>
            </a:r>
          </a:p>
          <a:p>
            <a:endParaRPr lang="en-DE" dirty="0"/>
          </a:p>
          <a:p>
            <a:r>
              <a:rPr lang="en-DE" dirty="0"/>
              <a:t>Thank you</a:t>
            </a:r>
          </a:p>
        </p:txBody>
      </p:sp>
      <p:sp>
        <p:nvSpPr>
          <p:cNvPr id="4" name="Slide Number Placeholder 3"/>
          <p:cNvSpPr>
            <a:spLocks noGrp="1"/>
          </p:cNvSpPr>
          <p:nvPr>
            <p:ph type="sldNum" sz="quarter" idx="5"/>
          </p:nvPr>
        </p:nvSpPr>
        <p:spPr/>
        <p:txBody>
          <a:bodyPr/>
          <a:lstStyle/>
          <a:p>
            <a:fld id="{8A756E6A-CE3F-B44E-974A-25EEAB5611BD}" type="slidenum">
              <a:rPr lang="en-DE" smtClean="0"/>
              <a:t>14</a:t>
            </a:fld>
            <a:endParaRPr lang="en-DE"/>
          </a:p>
        </p:txBody>
      </p:sp>
    </p:spTree>
    <p:extLst>
      <p:ext uri="{BB962C8B-B14F-4D97-AF65-F5344CB8AC3E}">
        <p14:creationId xmlns:p14="http://schemas.microsoft.com/office/powerpoint/2010/main" val="2822602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last decade, a tremendous increase in Internet connectivity and the need for more computational performance changed the way we conceive applications. Today, most new applications are conceived as distributed, and in particular cloud-based, applications.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Most distributed system designs treat the underlying infrastructure as a generic communication system. One of the main issues with this abstraction is the longstanding problem of interference of concurrent interactions and thus unpredictable latency of commodity networks and hosts. </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Many applications and components have been designed to cope with the unpredictability of the infrastructure by making weak synchrony assumptions to guarantee a safe execution of their protocol.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They rely on upper bounds for the latency of their interactions to ensure liveness, by defining timeouts, and as thus benefit strongly from interactions with low latency and bounded jitter. </a:t>
            </a:r>
            <a:endParaRPr lang="en-US" dirty="0"/>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Therefore, one of the main challenge in terms of performance of a DS is to mitigate </a:t>
            </a:r>
            <a:r>
              <a:rPr lang="en-US" sz="1200" kern="1200" dirty="0">
                <a:solidFill>
                  <a:schemeClr val="tx1"/>
                </a:solidFill>
                <a:effectLst/>
                <a:latin typeface="+mn-lt"/>
                <a:ea typeface="+mn-ea"/>
                <a:cs typeface="+mn-cs"/>
              </a:rPr>
              <a:t>interference in data center commodity systems.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do so it is important to get a better understanding and awareness of timely sensitive interactions and tighten upper processing and communication bounds for practical purposes.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would solve the longstanding problem of the unpredictability of transmission and processing times for individual packets and, in particular asynchronous behavior of commodity networks and hosts which is the foundation to increase the performance of DS coordination tasks like Failure detection and consensus which are wide </a:t>
            </a:r>
            <a:r>
              <a:rPr lang="en-US" dirty="0" err="1"/>
              <a:t>spreaded</a:t>
            </a:r>
            <a:r>
              <a:rPr lang="en-US" dirty="0"/>
              <a:t> in practice.</a:t>
            </a:r>
            <a:endParaRPr lang="en-US" sz="1200" dirty="0"/>
          </a:p>
        </p:txBody>
      </p:sp>
      <p:sp>
        <p:nvSpPr>
          <p:cNvPr id="4" name="Slide Number Placeholder 3"/>
          <p:cNvSpPr>
            <a:spLocks noGrp="1"/>
          </p:cNvSpPr>
          <p:nvPr>
            <p:ph type="sldNum" sz="quarter" idx="5"/>
          </p:nvPr>
        </p:nvSpPr>
        <p:spPr/>
        <p:txBody>
          <a:bodyPr/>
          <a:lstStyle/>
          <a:p>
            <a:fld id="{8A756E6A-CE3F-B44E-974A-25EEAB5611BD}" type="slidenum">
              <a:rPr lang="en-DE" smtClean="0"/>
              <a:t>2</a:t>
            </a:fld>
            <a:endParaRPr lang="en-DE"/>
          </a:p>
        </p:txBody>
      </p:sp>
    </p:spTree>
    <p:extLst>
      <p:ext uri="{BB962C8B-B14F-4D97-AF65-F5344CB8AC3E}">
        <p14:creationId xmlns:p14="http://schemas.microsoft.com/office/powerpoint/2010/main" val="2159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Current related work can be categorized in two areas:</a:t>
            </a:r>
          </a:p>
          <a:p>
            <a:endParaRPr lang="en-US" sz="1200" dirty="0"/>
          </a:p>
          <a:p>
            <a:r>
              <a:rPr lang="en-US" sz="1200" dirty="0"/>
              <a:t>The first one is focusing on low latency. The works in this area decrease the latency for all types of traffic but considering in there evaluation usually the 99</a:t>
            </a:r>
            <a:r>
              <a:rPr lang="en-US" sz="1200" baseline="30000" dirty="0"/>
              <a:t>th</a:t>
            </a:r>
            <a:r>
              <a:rPr lang="en-US" sz="1200" dirty="0"/>
              <a:t> percentile. </a:t>
            </a:r>
          </a:p>
          <a:p>
            <a:r>
              <a:rPr lang="en-US" sz="1200" dirty="0"/>
              <a:t>Furthermore, there are pure transmission times and throughput considered but no processing time.</a:t>
            </a:r>
          </a:p>
          <a:p>
            <a:endParaRPr lang="en-US" sz="1200" dirty="0"/>
          </a:p>
          <a:p>
            <a:r>
              <a:rPr lang="en-US" sz="1200" dirty="0"/>
              <a:t>The other category is focusing on network support for very specific tasks or to a particular service.</a:t>
            </a:r>
          </a:p>
          <a:p>
            <a:r>
              <a:rPr lang="en-US" sz="1200" dirty="0"/>
              <a:t>They have usually special hardware requirements but do not consider </a:t>
            </a:r>
            <a:r>
              <a:rPr lang="en-US" sz="1200" dirty="0" err="1"/>
              <a:t>endhosts</a:t>
            </a:r>
            <a:r>
              <a:rPr lang="en-US" sz="1200" dirty="0"/>
              <a:t> and its processing time.</a:t>
            </a:r>
          </a:p>
          <a:p>
            <a:endParaRPr lang="en-US" sz="1200" dirty="0"/>
          </a:p>
          <a:p>
            <a:r>
              <a:rPr lang="en-US" sz="1200" dirty="0"/>
              <a:t>Overall, the common understanding is that communication links are reliable but asynchronous.</a:t>
            </a:r>
          </a:p>
          <a:p>
            <a:endParaRPr lang="en-US" sz="1200" dirty="0"/>
          </a:p>
        </p:txBody>
      </p:sp>
      <p:sp>
        <p:nvSpPr>
          <p:cNvPr id="4" name="Slide Number Placeholder 3"/>
          <p:cNvSpPr>
            <a:spLocks noGrp="1"/>
          </p:cNvSpPr>
          <p:nvPr>
            <p:ph type="sldNum" sz="quarter" idx="5"/>
          </p:nvPr>
        </p:nvSpPr>
        <p:spPr/>
        <p:txBody>
          <a:bodyPr/>
          <a:lstStyle/>
          <a:p>
            <a:fld id="{8A756E6A-CE3F-B44E-974A-25EEAB5611BD}" type="slidenum">
              <a:rPr lang="en-DE" smtClean="0"/>
              <a:t>3</a:t>
            </a:fld>
            <a:endParaRPr lang="en-DE"/>
          </a:p>
        </p:txBody>
      </p:sp>
    </p:spTree>
    <p:extLst>
      <p:ext uri="{BB962C8B-B14F-4D97-AF65-F5344CB8AC3E}">
        <p14:creationId xmlns:p14="http://schemas.microsoft.com/office/powerpoint/2010/main" val="3245666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idea behind the express lane or X-Lane for short, is an interference-free environment for selected interactions with ultra low latency and bounded jitter for communication AND processing. The remaining interactions follow common design principles.</a:t>
            </a:r>
            <a:endParaRPr lang="en-US" sz="1200" dirty="0"/>
          </a:p>
          <a:p>
            <a:endParaRPr lang="en-US" sz="1200" dirty="0"/>
          </a:p>
          <a:p>
            <a:r>
              <a:rPr lang="de-DE" sz="1200" b="0" i="0" kern="1200" dirty="0">
                <a:solidFill>
                  <a:schemeClr val="tx1"/>
                </a:solidFill>
                <a:effectLst/>
                <a:latin typeface="+mn-lt"/>
                <a:ea typeface="+mn-ea"/>
                <a:cs typeface="+mn-cs"/>
              </a:rPr>
              <a:t>Even </a:t>
            </a:r>
            <a:r>
              <a:rPr lang="de-DE" sz="1200" b="0" i="0" kern="1200" dirty="0" err="1">
                <a:solidFill>
                  <a:schemeClr val="tx1"/>
                </a:solidFill>
                <a:effectLst/>
                <a:latin typeface="+mn-lt"/>
                <a:ea typeface="+mn-ea"/>
                <a:cs typeface="+mn-cs"/>
              </a:rPr>
              <a:t>if</a:t>
            </a:r>
            <a:r>
              <a:rPr lang="de-DE" sz="1200" b="0" i="0" kern="1200" dirty="0">
                <a:solidFill>
                  <a:schemeClr val="tx1"/>
                </a:solidFill>
                <a:effectLst/>
                <a:latin typeface="+mn-lt"/>
                <a:ea typeface="+mn-ea"/>
                <a:cs typeface="+mn-cs"/>
              </a:rPr>
              <a:t> </a:t>
            </a:r>
            <a:r>
              <a:rPr lang="en-DE" sz="1200" dirty="0"/>
              <a:t>in this work we are focusing on coordination traffic of DSs and show the benefits for asynchronous algorithms of bounded communication and processing latency. </a:t>
            </a:r>
          </a:p>
          <a:p>
            <a:r>
              <a:rPr lang="en-DE" sz="1200" dirty="0"/>
              <a:t>We designed X-Lane in a generic fashion to support different types of coordination protocol and it should be executable on commodity and new generation of DC hardware.</a:t>
            </a:r>
          </a:p>
        </p:txBody>
      </p:sp>
      <p:sp>
        <p:nvSpPr>
          <p:cNvPr id="4" name="Slide Number Placeholder 3"/>
          <p:cNvSpPr>
            <a:spLocks noGrp="1"/>
          </p:cNvSpPr>
          <p:nvPr>
            <p:ph type="sldNum" sz="quarter" idx="5"/>
          </p:nvPr>
        </p:nvSpPr>
        <p:spPr/>
        <p:txBody>
          <a:bodyPr/>
          <a:lstStyle/>
          <a:p>
            <a:fld id="{8A756E6A-CE3F-B44E-974A-25EEAB5611BD}" type="slidenum">
              <a:rPr lang="en-DE" smtClean="0"/>
              <a:t>4</a:t>
            </a:fld>
            <a:endParaRPr lang="en-DE"/>
          </a:p>
        </p:txBody>
      </p:sp>
    </p:spTree>
    <p:extLst>
      <p:ext uri="{BB962C8B-B14F-4D97-AF65-F5344CB8AC3E}">
        <p14:creationId xmlns:p14="http://schemas.microsoft.com/office/powerpoint/2010/main" val="3490451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To realize an </a:t>
            </a:r>
            <a:r>
              <a:rPr lang="en-US" sz="1200" b="0" i="0" kern="1200" dirty="0">
                <a:solidFill>
                  <a:schemeClr val="tx1"/>
                </a:solidFill>
                <a:effectLst/>
                <a:latin typeface="+mn-lt"/>
                <a:ea typeface="+mn-ea"/>
                <a:cs typeface="+mn-cs"/>
              </a:rPr>
              <a:t>interference-free environment </a:t>
            </a:r>
            <a:r>
              <a:rPr lang="en-DE" dirty="0"/>
              <a:t>we </a:t>
            </a:r>
            <a:r>
              <a:rPr lang="en-US" sz="1200" b="0" i="0" kern="1200" dirty="0">
                <a:solidFill>
                  <a:schemeClr val="tx1"/>
                </a:solidFill>
                <a:effectLst/>
                <a:latin typeface="+mn-lt"/>
                <a:ea typeface="+mn-ea"/>
                <a:cs typeface="+mn-cs"/>
              </a:rPr>
              <a:t>isolate X-Lane with its services from the regular system since processes of the regular system have to deal with shared processor time.</a:t>
            </a:r>
          </a:p>
          <a:p>
            <a:r>
              <a:rPr lang="en-US" sz="1200" b="0" i="0" kern="1200" dirty="0">
                <a:solidFill>
                  <a:schemeClr val="tx1"/>
                </a:solidFill>
                <a:effectLst/>
                <a:latin typeface="+mn-lt"/>
                <a:ea typeface="+mn-ea"/>
                <a:cs typeface="+mn-cs"/>
              </a:rPr>
              <a:t>This resource sharing introduces unpredictable jitter for those processes while critical interactions need an upper bound for certain tasks.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In the network, X-Lane p</a:t>
            </a:r>
            <a:r>
              <a:rPr lang="en-US" sz="1200" dirty="0"/>
              <a:t>rioritize its packets to prevent packet losses due to buffer overflows.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To communicate from the regular system to X-Lane and vise versa, X-Lane provides two sets of queues, called bridges, here visualized as cuboid, to establish the interface between processes in X-Lane and on the regular system. The express-to-regular bridge in green grants write access to X-Lane, which is the green parallelogram and read access to the regular system, here in blue.; inversely for the regular to X-Lane bridge, visualized as the blue cuboid.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Bridges are addressable using direct memory access (DMA) but are placed at different locations depending on the </a:t>
            </a:r>
            <a:r>
              <a:rPr lang="en-US" sz="1200" b="0" i="0" kern="1200" dirty="0" err="1">
                <a:solidFill>
                  <a:schemeClr val="tx1"/>
                </a:solidFill>
                <a:effectLst/>
                <a:latin typeface="+mn-lt"/>
                <a:ea typeface="+mn-ea"/>
                <a:cs typeface="+mn-cs"/>
              </a:rPr>
              <a:t>endhost</a:t>
            </a:r>
            <a:r>
              <a:rPr lang="en-US" sz="1200" b="0" i="0" kern="1200" dirty="0">
                <a:solidFill>
                  <a:schemeClr val="tx1"/>
                </a:solidFill>
                <a:effectLst/>
                <a:latin typeface="+mn-lt"/>
                <a:ea typeface="+mn-ea"/>
                <a:cs typeface="+mn-cs"/>
              </a:rPr>
              <a:t> HW available.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CLICK</a:t>
            </a:r>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5</a:t>
            </a:fld>
            <a:endParaRPr lang="en-DE"/>
          </a:p>
        </p:txBody>
      </p:sp>
    </p:spTree>
    <p:extLst>
      <p:ext uri="{BB962C8B-B14F-4D97-AF65-F5344CB8AC3E}">
        <p14:creationId xmlns:p14="http://schemas.microsoft.com/office/powerpoint/2010/main" val="1695557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What we see here is a very common example of the workflow for a communication between two applications in this case application 1 running at Core A.X on host A andthe corresponind application 1 running at Core B.Y on host B.</a:t>
            </a:r>
          </a:p>
          <a:p>
            <a:r>
              <a:rPr lang="en-DE" dirty="0"/>
              <a:t>So lets go through all sources of jitter that might effect the latency:</a:t>
            </a:r>
          </a:p>
          <a:p>
            <a:br>
              <a:rPr lang="en-DE" dirty="0"/>
            </a:br>
            <a:r>
              <a:rPr lang="en-DE" dirty="0"/>
              <a:t>CLICK</a:t>
            </a:r>
            <a:br>
              <a:rPr lang="en-DE" dirty="0"/>
            </a:br>
            <a:br>
              <a:rPr lang="en-DE" dirty="0"/>
            </a:br>
            <a:r>
              <a:rPr lang="en-DE" dirty="0"/>
              <a:t>For an application that shares resources with other applications the operating system has to handle the sharing with a scheduler.</a:t>
            </a:r>
            <a:br>
              <a:rPr lang="en-DE" dirty="0"/>
            </a:br>
            <a:r>
              <a:rPr lang="en-DE" dirty="0"/>
              <a:t>Also an idle state or frequency scaling of a core introduce execution delays for the application. </a:t>
            </a:r>
          </a:p>
          <a:p>
            <a:br>
              <a:rPr lang="en-DE" dirty="0"/>
            </a:br>
            <a:r>
              <a:rPr lang="en-DE" dirty="0"/>
              <a:t>Once the application has the execution handler from the scheduler the application can start to process data and creating a packet.</a:t>
            </a:r>
            <a:br>
              <a:rPr lang="en-DE" dirty="0"/>
            </a:br>
            <a:r>
              <a:rPr lang="en-DE" dirty="0"/>
              <a:t>Than it has to go through the kernel more or less extensive - I come to that point in a minute.</a:t>
            </a:r>
          </a:p>
          <a:p>
            <a:r>
              <a:rPr lang="en-DE" dirty="0"/>
              <a:t>but in this case the packet goes through the protocol stack and the NAPI driver and the device specific driver. </a:t>
            </a:r>
          </a:p>
          <a:p>
            <a:br>
              <a:rPr lang="en-DE" dirty="0"/>
            </a:br>
            <a:r>
              <a:rPr lang="en-DE" dirty="0"/>
              <a:t>CLICK </a:t>
            </a:r>
          </a:p>
          <a:p>
            <a:br>
              <a:rPr lang="en-DE" dirty="0"/>
            </a:br>
            <a:r>
              <a:rPr lang="en-DE" dirty="0"/>
              <a:t>All processing steps can be interrupted by many diffenrent things like iterrupt request, tick timer, read copy update watchdog, non makable interrupts and system mode interrupts.</a:t>
            </a:r>
          </a:p>
          <a:p>
            <a:br>
              <a:rPr lang="en-DE" dirty="0"/>
            </a:br>
            <a:r>
              <a:rPr lang="en-DE" dirty="0"/>
              <a:t>CLICK</a:t>
            </a:r>
          </a:p>
          <a:p>
            <a:br>
              <a:rPr lang="en-DE" dirty="0"/>
            </a:br>
            <a:r>
              <a:rPr lang="en-DE" dirty="0"/>
              <a:t>Then we also have to consider that the core and the NIC are at the same NUMA node. Otherwise we would introcude QPI traffic.</a:t>
            </a:r>
          </a:p>
          <a:p>
            <a:br>
              <a:rPr lang="en-DE" dirty="0"/>
            </a:br>
            <a:r>
              <a:rPr lang="en-DE" dirty="0"/>
              <a:t>CLICK</a:t>
            </a:r>
          </a:p>
          <a:p>
            <a:br>
              <a:rPr lang="en-DE" dirty="0"/>
            </a:br>
            <a:r>
              <a:rPr lang="en-DE" dirty="0"/>
              <a:t>Once the packet is transfered to the NIC, the NIC has its own buffers which migth be occupied and therefore queuing latency can be introduced. </a:t>
            </a:r>
          </a:p>
          <a:p>
            <a:br>
              <a:rPr lang="en-DE" dirty="0"/>
            </a:br>
            <a:r>
              <a:rPr lang="en-DE" dirty="0"/>
              <a:t>CLICK</a:t>
            </a:r>
          </a:p>
          <a:p>
            <a:br>
              <a:rPr lang="en-DE" dirty="0"/>
            </a:br>
            <a:r>
              <a:rPr lang="en-DE" dirty="0"/>
              <a:t>On the switch or switches depending on the number of hops, queuing latency can be also introduced and since we have a very limited number of dedicted per port memory and also limited shared memory over all ports the packet might be dropped if the queues are already full. </a:t>
            </a:r>
          </a:p>
          <a:p>
            <a:endParaRPr lang="en-DE" dirty="0"/>
          </a:p>
          <a:p>
            <a:r>
              <a:rPr lang="en-DE" dirty="0"/>
              <a:t>CLICK</a:t>
            </a:r>
          </a:p>
          <a:p>
            <a:endParaRPr lang="en-DE" dirty="0"/>
          </a:p>
          <a:p>
            <a:r>
              <a:rPr lang="en-DE" dirty="0"/>
              <a:t>On the receiving side we have basically the same steps.</a:t>
            </a:r>
          </a:p>
          <a:p>
            <a:r>
              <a:rPr lang="en-DE" dirty="0"/>
              <a:t>The only difference is that usually you have to raise an interrupt that the host system copies the packet from the NIC to the host.</a:t>
            </a:r>
          </a:p>
          <a:p>
            <a:endParaRPr lang="en-DE" dirty="0"/>
          </a:p>
          <a:p>
            <a:r>
              <a:rPr lang="en-DE" dirty="0"/>
              <a:t>As mentioned before with techniques like DPDK you are able to prevent certain steps in the kernel...</a:t>
            </a:r>
          </a:p>
          <a:p>
            <a:endParaRPr lang="en-DE" dirty="0"/>
          </a:p>
          <a:p>
            <a:r>
              <a:rPr lang="en-DE" dirty="0"/>
              <a:t>CLICK</a:t>
            </a:r>
          </a:p>
          <a:p>
            <a:endParaRPr lang="en-DE" dirty="0"/>
          </a:p>
          <a:p>
            <a:r>
              <a:rPr lang="en-DE" dirty="0"/>
              <a:t>...especially at the protocol layer.</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6</a:t>
            </a:fld>
            <a:endParaRPr lang="en-DE"/>
          </a:p>
        </p:txBody>
      </p:sp>
    </p:spTree>
    <p:extLst>
      <p:ext uri="{BB962C8B-B14F-4D97-AF65-F5344CB8AC3E}">
        <p14:creationId xmlns:p14="http://schemas.microsoft.com/office/powerpoint/2010/main" val="27373162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What we see here is a very common example of the workflow for a communication between two applications in this case application 1 running at Core A.X on host A andthe corresponind application 1 running at Core B.Y on host B.</a:t>
            </a:r>
          </a:p>
          <a:p>
            <a:r>
              <a:rPr lang="en-DE" dirty="0"/>
              <a:t>So lets go through all sources of jitter that might effect the latency:</a:t>
            </a:r>
          </a:p>
          <a:p>
            <a:br>
              <a:rPr lang="en-DE" dirty="0"/>
            </a:br>
            <a:r>
              <a:rPr lang="en-DE" dirty="0"/>
              <a:t>CLICK</a:t>
            </a:r>
            <a:br>
              <a:rPr lang="en-DE" dirty="0"/>
            </a:br>
            <a:br>
              <a:rPr lang="en-DE" dirty="0"/>
            </a:br>
            <a:r>
              <a:rPr lang="en-DE" dirty="0"/>
              <a:t>For an application that shares resources with other applications the operating system has to handle the sharing with a scheduler.</a:t>
            </a:r>
            <a:br>
              <a:rPr lang="en-DE" dirty="0"/>
            </a:br>
            <a:r>
              <a:rPr lang="en-DE" dirty="0"/>
              <a:t>Also an idle state or frequency scaling of a core introduce execution delays for the application. </a:t>
            </a:r>
          </a:p>
          <a:p>
            <a:br>
              <a:rPr lang="en-DE" dirty="0"/>
            </a:br>
            <a:r>
              <a:rPr lang="en-DE" dirty="0"/>
              <a:t>Once the application has the execution handler from the scheduler the application can start to process data and creating a packet.</a:t>
            </a:r>
            <a:br>
              <a:rPr lang="en-DE" dirty="0"/>
            </a:br>
            <a:r>
              <a:rPr lang="en-DE" dirty="0"/>
              <a:t>Than it has to go through the kernel more or less extensive - I come to that point in a minute.</a:t>
            </a:r>
          </a:p>
          <a:p>
            <a:r>
              <a:rPr lang="en-DE" dirty="0"/>
              <a:t>but in this case the packet goes through the protocol stack and the NAPI driver and the device specific driver. </a:t>
            </a:r>
          </a:p>
          <a:p>
            <a:br>
              <a:rPr lang="en-DE" dirty="0"/>
            </a:br>
            <a:r>
              <a:rPr lang="en-DE" dirty="0"/>
              <a:t>CLICK </a:t>
            </a:r>
          </a:p>
          <a:p>
            <a:br>
              <a:rPr lang="en-DE" dirty="0"/>
            </a:br>
            <a:r>
              <a:rPr lang="en-DE" dirty="0"/>
              <a:t>All processing steps can be interrupted by many diffenrent things like iterrupt request, tick timer, read copy update watchdog, non makable interrupts and system mode interrupts.</a:t>
            </a:r>
          </a:p>
          <a:p>
            <a:br>
              <a:rPr lang="en-DE" dirty="0"/>
            </a:br>
            <a:r>
              <a:rPr lang="en-DE" dirty="0"/>
              <a:t>CLICK</a:t>
            </a:r>
          </a:p>
          <a:p>
            <a:br>
              <a:rPr lang="en-DE" dirty="0"/>
            </a:br>
            <a:r>
              <a:rPr lang="en-DE" dirty="0"/>
              <a:t>Then we also have to consider that the core and the NIC are at the same NUMA node. Otherwise we would introcude QPI traffic.</a:t>
            </a:r>
          </a:p>
          <a:p>
            <a:br>
              <a:rPr lang="en-DE" dirty="0"/>
            </a:br>
            <a:r>
              <a:rPr lang="en-DE" dirty="0"/>
              <a:t>CLICK</a:t>
            </a:r>
          </a:p>
          <a:p>
            <a:br>
              <a:rPr lang="en-DE" dirty="0"/>
            </a:br>
            <a:r>
              <a:rPr lang="en-DE" dirty="0"/>
              <a:t>Once the packet is transfered to the NIC, the NIC has its own buffers which migth be occupied and therefore queuing latency can be introduced. </a:t>
            </a:r>
          </a:p>
          <a:p>
            <a:br>
              <a:rPr lang="en-DE" dirty="0"/>
            </a:br>
            <a:r>
              <a:rPr lang="en-DE" dirty="0"/>
              <a:t>CLICK</a:t>
            </a:r>
          </a:p>
          <a:p>
            <a:br>
              <a:rPr lang="en-DE" dirty="0"/>
            </a:br>
            <a:r>
              <a:rPr lang="en-DE" dirty="0"/>
              <a:t>On the switch or switches depending on the number of hops, queuing latency can be also introduced and since we have a very limited number of dedicted per port memory and also limited shared memory over all ports the packet might be dropped if the queues are already full. </a:t>
            </a:r>
          </a:p>
          <a:p>
            <a:endParaRPr lang="en-DE" dirty="0"/>
          </a:p>
          <a:p>
            <a:r>
              <a:rPr lang="en-DE" dirty="0"/>
              <a:t>CLICK</a:t>
            </a:r>
          </a:p>
          <a:p>
            <a:endParaRPr lang="en-DE" dirty="0"/>
          </a:p>
          <a:p>
            <a:r>
              <a:rPr lang="en-DE" dirty="0"/>
              <a:t>On the receiving side we have basically the same steps.</a:t>
            </a:r>
          </a:p>
          <a:p>
            <a:r>
              <a:rPr lang="en-DE" dirty="0"/>
              <a:t>The only difference is that usually you have to raise an interrupt that the host system copies the packet from the NIC to the host.</a:t>
            </a:r>
          </a:p>
          <a:p>
            <a:endParaRPr lang="en-DE" dirty="0"/>
          </a:p>
          <a:p>
            <a:r>
              <a:rPr lang="en-DE" dirty="0"/>
              <a:t>As mentioned before with techniques like DPDK you are able to prevent certain steps in the kernel...</a:t>
            </a:r>
          </a:p>
          <a:p>
            <a:endParaRPr lang="en-DE" dirty="0"/>
          </a:p>
          <a:p>
            <a:r>
              <a:rPr lang="en-DE" dirty="0"/>
              <a:t>CLICK</a:t>
            </a:r>
          </a:p>
          <a:p>
            <a:endParaRPr lang="en-DE" dirty="0"/>
          </a:p>
          <a:p>
            <a:r>
              <a:rPr lang="en-DE" dirty="0"/>
              <a:t>...especially at the protocol layer.</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7</a:t>
            </a:fld>
            <a:endParaRPr lang="en-DE"/>
          </a:p>
        </p:txBody>
      </p:sp>
    </p:spTree>
    <p:extLst>
      <p:ext uri="{BB962C8B-B14F-4D97-AF65-F5344CB8AC3E}">
        <p14:creationId xmlns:p14="http://schemas.microsoft.com/office/powerpoint/2010/main" val="2393450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With X-Lane on commodity hardware we cut one core out of the rest of the system and disabled all possible sources of jitter. </a:t>
            </a:r>
          </a:p>
          <a:p>
            <a:r>
              <a:rPr lang="en-DE" dirty="0"/>
              <a:t>The core is running on max frequency all time and while the IRQ can be handled by other cores, the tick timer has to be blocked during the X-lane excution. The other effects are disabled. </a:t>
            </a:r>
          </a:p>
          <a:p>
            <a:endParaRPr lang="en-DE" dirty="0"/>
          </a:p>
          <a:p>
            <a:r>
              <a:rPr lang="en-DE" dirty="0"/>
              <a:t>X-lane is implemented as kernel module. Therefore we designed the bridges between asynchronous User Space or rest of the system and X-Lanes kernel module. </a:t>
            </a:r>
          </a:p>
          <a:p>
            <a:endParaRPr lang="en-DE" dirty="0"/>
          </a:p>
          <a:p>
            <a:r>
              <a:rPr lang="en-DE" dirty="0"/>
              <a:t>The kernel module interacts with the NIC driver directly. </a:t>
            </a:r>
          </a:p>
          <a:p>
            <a:r>
              <a:rPr lang="en-DE" dirty="0"/>
              <a:t>The X-lane core obiously is running on the same numa node as the nic.</a:t>
            </a:r>
          </a:p>
          <a:p>
            <a:r>
              <a:rPr lang="en-DE" dirty="0"/>
              <a:t>On the NIC we created a dedicated buffer for X-lane. </a:t>
            </a:r>
          </a:p>
          <a:p>
            <a:endParaRPr lang="en-DE" dirty="0"/>
          </a:p>
          <a:p>
            <a:r>
              <a:rPr lang="en-DE" dirty="0"/>
              <a:t>Same on the switches where we used the strict priority technique with a dedicated X-lane queue which has the highest priority.</a:t>
            </a:r>
          </a:p>
          <a:p>
            <a:r>
              <a:rPr lang="en-DE" dirty="0"/>
              <a:t>On the receiving side we also defined a dedicated receiving buffer for X-lane on the NIC.</a:t>
            </a:r>
          </a:p>
          <a:p>
            <a:r>
              <a:rPr lang="en-DE" dirty="0"/>
              <a:t>After receiving a packet the NIC raise an interrupt on the endhost. </a:t>
            </a:r>
          </a:p>
          <a:p>
            <a:r>
              <a:rPr lang="en-DE" dirty="0"/>
              <a:t>To estimate the latency we created a traffic engineering optimization algorithm that also take care that the queues are not oversubscribed. </a:t>
            </a:r>
          </a:p>
          <a:p>
            <a:endParaRPr lang="en-DE" dirty="0"/>
          </a:p>
          <a:p>
            <a:r>
              <a:rPr lang="en-DE" dirty="0"/>
              <a:t>X-lane has also a control mechanism to share the resources and timings through the system.</a:t>
            </a:r>
          </a:p>
          <a:p>
            <a:endParaRPr lang="en-DE" dirty="0"/>
          </a:p>
          <a:p>
            <a:r>
              <a:rPr lang="en-DE" dirty="0"/>
              <a:t>CLICK</a:t>
            </a:r>
          </a:p>
          <a:p>
            <a:endParaRPr lang="en-DE" dirty="0"/>
          </a:p>
          <a:p>
            <a:endParaRPr lang="en-DE" dirty="0"/>
          </a:p>
          <a:p>
            <a:endParaRPr lang="en-DE" dirty="0"/>
          </a:p>
          <a:p>
            <a:endParaRPr lang="en-DE" dirty="0"/>
          </a:p>
          <a:p>
            <a:endParaRPr lang="en-DE" dirty="0"/>
          </a:p>
          <a:p>
            <a:endParaRPr lang="en-DE" dirty="0"/>
          </a:p>
          <a:p>
            <a:endParaRPr lang="en-DE" dirty="0"/>
          </a:p>
          <a:p>
            <a:endParaRPr lang="en-DE" dirty="0"/>
          </a:p>
          <a:p>
            <a:endParaRPr lang="en-DE" dirty="0"/>
          </a:p>
          <a:p>
            <a:r>
              <a:rPr lang="en-DE" dirty="0"/>
              <a:t>OLD:</a:t>
            </a:r>
          </a:p>
          <a:p>
            <a:r>
              <a:rPr lang="en-DE" dirty="0"/>
              <a:t>Here we set a so called optimitical timestamp and lock basically all requests from the application until the packet payload is received and analyzed.</a:t>
            </a:r>
          </a:p>
          <a:p>
            <a:r>
              <a:rPr lang="en-DE" dirty="0"/>
              <a:t>Then X-lane provides the new data at the shared memory buffer available for the rest of the system.</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8</a:t>
            </a:fld>
            <a:endParaRPr lang="en-DE"/>
          </a:p>
        </p:txBody>
      </p:sp>
    </p:spTree>
    <p:extLst>
      <p:ext uri="{BB962C8B-B14F-4D97-AF65-F5344CB8AC3E}">
        <p14:creationId xmlns:p14="http://schemas.microsoft.com/office/powerpoint/2010/main" val="3463904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We also implemented X-Lane on new NIC generations so called smartNICs,  more concretly on Netronomes smartNICs.  (</a:t>
            </a:r>
            <a:r>
              <a:rPr lang="en-US" sz="1200" kern="1200" dirty="0">
                <a:solidFill>
                  <a:schemeClr val="tx1"/>
                </a:solidFill>
                <a:effectLst/>
                <a:latin typeface="+mn-lt"/>
                <a:ea typeface="+mn-ea"/>
                <a:cs typeface="+mn-cs"/>
              </a:rPr>
              <a:t>NFP-4000)</a:t>
            </a:r>
            <a:endParaRPr lang="en-DE" dirty="0"/>
          </a:p>
          <a:p>
            <a:r>
              <a:rPr lang="en-DE" dirty="0"/>
              <a:t>With this design we offload the X-Lane kernel module down to the NIC. </a:t>
            </a:r>
          </a:p>
          <a:p>
            <a:r>
              <a:rPr lang="en-DE" dirty="0"/>
              <a:t>Therefore, other system modifications are not needed anymore. </a:t>
            </a:r>
          </a:p>
          <a:p>
            <a:endParaRPr lang="en-DE" dirty="0"/>
          </a:p>
          <a:p>
            <a:r>
              <a:rPr lang="en-DE" dirty="0"/>
              <a:t>But we still using the bridges but now between NIC and main CPU and also using the control mechanisms explained before…</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9</a:t>
            </a:fld>
            <a:endParaRPr lang="en-DE"/>
          </a:p>
        </p:txBody>
      </p:sp>
    </p:spTree>
    <p:extLst>
      <p:ext uri="{BB962C8B-B14F-4D97-AF65-F5344CB8AC3E}">
        <p14:creationId xmlns:p14="http://schemas.microsoft.com/office/powerpoint/2010/main" val="2134425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normAutofit/>
          </a:bodyPr>
          <a:lstStyle>
            <a:lvl1pPr algn="l">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normAutofit/>
          </a:bodyPr>
          <a:lstStyle>
            <a:lvl1pPr marL="0" indent="0" algn="l">
              <a:buNone/>
              <a:defRPr sz="2000">
                <a:solidFill>
                  <a:srgbClr val="FFC00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5" name="Date Placeholder 3">
            <a:extLst>
              <a:ext uri="{FF2B5EF4-FFF2-40B4-BE49-F238E27FC236}">
                <a16:creationId xmlns:a16="http://schemas.microsoft.com/office/drawing/2014/main" id="{E26B542A-32D6-5342-95C8-63AEB056FAA6}"/>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6" name="Footer Placeholder 4">
            <a:extLst>
              <a:ext uri="{FF2B5EF4-FFF2-40B4-BE49-F238E27FC236}">
                <a16:creationId xmlns:a16="http://schemas.microsoft.com/office/drawing/2014/main" id="{ADCC0010-64B5-8B4D-883F-5A9A9AF555CA}"/>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7" name="Slide Number Placeholder 5">
            <a:extLst>
              <a:ext uri="{FF2B5EF4-FFF2-40B4-BE49-F238E27FC236}">
                <a16:creationId xmlns:a16="http://schemas.microsoft.com/office/drawing/2014/main" id="{41EB5C5E-F7FE-0A46-BC4A-DCDA0DB3A78F}"/>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2004117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66286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770615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30200" y="248340"/>
            <a:ext cx="8956040" cy="640715"/>
          </a:xfrm>
          <a:prstGeom prst="rect">
            <a:avLst/>
          </a:prstGeom>
        </p:spPr>
        <p:txBody>
          <a:bodyPr>
            <a:normAutofit/>
          </a:bodyPr>
          <a:lstStyle>
            <a:lvl1pPr>
              <a:defRPr sz="2800">
                <a:solidFill>
                  <a:srgbClr val="FFC00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330200" y="1346202"/>
            <a:ext cx="11480800" cy="5003792"/>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9F7BD4C0-CBF1-9C4F-A5F9-B5826F03B367}"/>
              </a:ext>
            </a:extLst>
          </p:cNvPr>
          <p:cNvCxnSpPr>
            <a:cxnSpLocks/>
          </p:cNvCxnSpPr>
          <p:nvPr userDrawn="1"/>
        </p:nvCxnSpPr>
        <p:spPr>
          <a:xfrm>
            <a:off x="330200" y="1005840"/>
            <a:ext cx="11480800" cy="0"/>
          </a:xfrm>
          <a:prstGeom prst="line">
            <a:avLst/>
          </a:prstGeom>
          <a:ln w="38100">
            <a:solidFill>
              <a:srgbClr val="898989"/>
            </a:solidFill>
          </a:ln>
        </p:spPr>
        <p:style>
          <a:lnRef idx="1">
            <a:schemeClr val="dk1"/>
          </a:lnRef>
          <a:fillRef idx="0">
            <a:schemeClr val="dk1"/>
          </a:fillRef>
          <a:effectRef idx="0">
            <a:schemeClr val="dk1"/>
          </a:effectRef>
          <a:fontRef idx="minor">
            <a:schemeClr val="tx1"/>
          </a:fontRef>
        </p:style>
      </p:cxnSp>
      <p:sp>
        <p:nvSpPr>
          <p:cNvPr id="11" name="Date Placeholder 3">
            <a:extLst>
              <a:ext uri="{FF2B5EF4-FFF2-40B4-BE49-F238E27FC236}">
                <a16:creationId xmlns:a16="http://schemas.microsoft.com/office/drawing/2014/main" id="{218579A0-BD1E-2C4F-848D-88C24B58B692}"/>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2" name="Footer Placeholder 4">
            <a:extLst>
              <a:ext uri="{FF2B5EF4-FFF2-40B4-BE49-F238E27FC236}">
                <a16:creationId xmlns:a16="http://schemas.microsoft.com/office/drawing/2014/main" id="{8E489BF3-1793-B84B-A083-8B818F9E6E99}"/>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3" name="Slide Number Placeholder 5">
            <a:extLst>
              <a:ext uri="{FF2B5EF4-FFF2-40B4-BE49-F238E27FC236}">
                <a16:creationId xmlns:a16="http://schemas.microsoft.com/office/drawing/2014/main" id="{5E70AE89-9753-1142-93A9-E6AE2538C43A}"/>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2614495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3">
            <a:extLst>
              <a:ext uri="{FF2B5EF4-FFF2-40B4-BE49-F238E27FC236}">
                <a16:creationId xmlns:a16="http://schemas.microsoft.com/office/drawing/2014/main" id="{512FFEF8-20F6-B34A-8C01-7AD446B95BCD}"/>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8" name="Footer Placeholder 4">
            <a:extLst>
              <a:ext uri="{FF2B5EF4-FFF2-40B4-BE49-F238E27FC236}">
                <a16:creationId xmlns:a16="http://schemas.microsoft.com/office/drawing/2014/main" id="{48DCA5C8-C7EB-E440-AC7F-C1F041311A55}"/>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9" name="Slide Number Placeholder 5">
            <a:extLst>
              <a:ext uri="{FF2B5EF4-FFF2-40B4-BE49-F238E27FC236}">
                <a16:creationId xmlns:a16="http://schemas.microsoft.com/office/drawing/2014/main" id="{E61E32AE-3D80-5442-B5A4-2A66E6B4A8D2}"/>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3144872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25A003CC-BC04-E44A-8DDA-DA9422FB8E06}"/>
              </a:ext>
            </a:extLst>
          </p:cNvPr>
          <p:cNvSpPr>
            <a:spLocks noGrp="1"/>
          </p:cNvSpPr>
          <p:nvPr>
            <p:ph type="dt" sz="half" idx="10"/>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9" name="Footer Placeholder 4">
            <a:extLst>
              <a:ext uri="{FF2B5EF4-FFF2-40B4-BE49-F238E27FC236}">
                <a16:creationId xmlns:a16="http://schemas.microsoft.com/office/drawing/2014/main" id="{6145DC5D-5259-4242-B890-6BE616285BA0}"/>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0" name="Slide Number Placeholder 5">
            <a:extLst>
              <a:ext uri="{FF2B5EF4-FFF2-40B4-BE49-F238E27FC236}">
                <a16:creationId xmlns:a16="http://schemas.microsoft.com/office/drawing/2014/main" id="{27F7D3A5-2070-9E4A-AA8C-F73A12B8A0FF}"/>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890966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356188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587205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3199279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282638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495940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3">
            <a:extLst>
              <a:ext uri="{FF2B5EF4-FFF2-40B4-BE49-F238E27FC236}">
                <a16:creationId xmlns:a16="http://schemas.microsoft.com/office/drawing/2014/main" id="{D912990C-9082-1D48-93B3-A7475C14523A}"/>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0" name="Footer Placeholder 4">
            <a:extLst>
              <a:ext uri="{FF2B5EF4-FFF2-40B4-BE49-F238E27FC236}">
                <a16:creationId xmlns:a16="http://schemas.microsoft.com/office/drawing/2014/main" id="{39A1FC2E-311C-014D-BBA5-1A365FE1C7B0}"/>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4" name="Title Placeholder 3">
            <a:extLst>
              <a:ext uri="{FF2B5EF4-FFF2-40B4-BE49-F238E27FC236}">
                <a16:creationId xmlns:a16="http://schemas.microsoft.com/office/drawing/2014/main" id="{D9D31D5D-B582-3848-87E4-077226707B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5" name="Slide Number Placeholder 4">
            <a:extLst>
              <a:ext uri="{FF2B5EF4-FFF2-40B4-BE49-F238E27FC236}">
                <a16:creationId xmlns:a16="http://schemas.microsoft.com/office/drawing/2014/main" id="{464C6FFA-3A89-B24B-BFE3-5FCDA0BBEB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065B29-B973-2B43-B811-ED57F9A25165}" type="slidenum">
              <a:rPr lang="en-DE" smtClean="0"/>
              <a:t>‹#›</a:t>
            </a:fld>
            <a:endParaRPr lang="en-DE"/>
          </a:p>
        </p:txBody>
      </p:sp>
    </p:spTree>
    <p:extLst>
      <p:ext uri="{BB962C8B-B14F-4D97-AF65-F5344CB8AC3E}">
        <p14:creationId xmlns:p14="http://schemas.microsoft.com/office/powerpoint/2010/main" val="3337403199"/>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862C-0F42-4D4D-AB6D-E8EE1D71A6D8}"/>
              </a:ext>
            </a:extLst>
          </p:cNvPr>
          <p:cNvSpPr>
            <a:spLocks noGrp="1"/>
          </p:cNvSpPr>
          <p:nvPr>
            <p:ph type="ctrTitle"/>
          </p:nvPr>
        </p:nvSpPr>
        <p:spPr>
          <a:xfrm>
            <a:off x="321609" y="1122363"/>
            <a:ext cx="9578939" cy="2133600"/>
          </a:xfrm>
        </p:spPr>
        <p:txBody>
          <a:bodyPr>
            <a:normAutofit/>
          </a:bodyPr>
          <a:lstStyle/>
          <a:p>
            <a:pPr algn="l"/>
            <a:r>
              <a:rPr lang="de-DE" sz="3200" dirty="0">
                <a:latin typeface="Arial" panose="020B0604020202020204" pitchFamily="34" charset="0"/>
                <a:cs typeface="Arial" panose="020B0604020202020204" pitchFamily="34" charset="0"/>
              </a:rPr>
              <a:t>Live in </a:t>
            </a:r>
            <a:r>
              <a:rPr lang="de-DE" sz="3200" dirty="0" err="1">
                <a:latin typeface="Arial" panose="020B0604020202020204" pitchFamily="34" charset="0"/>
                <a:cs typeface="Arial" panose="020B0604020202020204" pitchFamily="34" charset="0"/>
              </a:rPr>
              <a:t>the</a:t>
            </a:r>
            <a:r>
              <a:rPr lang="de-DE" sz="3200" dirty="0">
                <a:latin typeface="Arial" panose="020B0604020202020204" pitchFamily="34" charset="0"/>
                <a:cs typeface="Arial" panose="020B0604020202020204" pitchFamily="34" charset="0"/>
              </a:rPr>
              <a:t> Express Lane</a:t>
            </a:r>
            <a:endParaRPr lang="en-DE" sz="32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0711ED2-D189-2F4F-A60F-99756B2F1A67}"/>
              </a:ext>
            </a:extLst>
          </p:cNvPr>
          <p:cNvSpPr>
            <a:spLocks noGrp="1"/>
          </p:cNvSpPr>
          <p:nvPr>
            <p:ph type="subTitle" idx="1"/>
          </p:nvPr>
        </p:nvSpPr>
        <p:spPr>
          <a:xfrm>
            <a:off x="249690" y="3602037"/>
            <a:ext cx="11761758" cy="2882845"/>
          </a:xfrm>
        </p:spPr>
        <p:txBody>
          <a:bodyPr>
            <a:normAutofit/>
          </a:bodyPr>
          <a:lstStyle/>
          <a:p>
            <a:r>
              <a:rPr lang="en-DE" sz="1800" dirty="0"/>
              <a:t> </a:t>
            </a:r>
            <a:r>
              <a:rPr lang="en-DE" b="1" dirty="0"/>
              <a:t>Patrick Jahnke</a:t>
            </a:r>
            <a:r>
              <a:rPr lang="en-DE" dirty="0"/>
              <a:t>*</a:t>
            </a:r>
            <a:r>
              <a:rPr lang="en-DE" baseline="30000" dirty="0"/>
              <a:t>§</a:t>
            </a:r>
            <a:r>
              <a:rPr lang="en-DE" dirty="0"/>
              <a:t>, Vincent Riesop</a:t>
            </a:r>
            <a:r>
              <a:rPr lang="en-DE" baseline="30000" dirty="0"/>
              <a:t>§</a:t>
            </a:r>
            <a:r>
              <a:rPr lang="en-DE" dirty="0"/>
              <a:t>, Pierre-Louis Roman</a:t>
            </a:r>
            <a:r>
              <a:rPr lang="en-DE" baseline="30000" dirty="0"/>
              <a:t>┼</a:t>
            </a:r>
            <a:r>
              <a:rPr lang="en-DE" dirty="0"/>
              <a:t>, Pavel Chuprikov</a:t>
            </a:r>
            <a:r>
              <a:rPr lang="en-DE" baseline="30000" dirty="0"/>
              <a:t> ┼</a:t>
            </a:r>
            <a:r>
              <a:rPr lang="en-DE" dirty="0"/>
              <a:t>, and Patrick Eugster*</a:t>
            </a:r>
            <a:r>
              <a:rPr lang="en-DE" baseline="30000" dirty="0"/>
              <a:t> ┼▲</a:t>
            </a:r>
            <a:endParaRPr lang="en-DE" dirty="0"/>
          </a:p>
          <a:p>
            <a:endParaRPr lang="en-DE" dirty="0"/>
          </a:p>
          <a:p>
            <a:pPr algn="ctr"/>
            <a:r>
              <a:rPr lang="en-DE" dirty="0"/>
              <a:t>*TU Darmstadt, </a:t>
            </a:r>
            <a:r>
              <a:rPr lang="en-DE" baseline="30000" dirty="0"/>
              <a:t>§</a:t>
            </a:r>
            <a:r>
              <a:rPr lang="en-DE" dirty="0"/>
              <a:t>SAP, </a:t>
            </a:r>
            <a:r>
              <a:rPr lang="en-DE" baseline="30000" dirty="0"/>
              <a:t>┼</a:t>
            </a:r>
            <a:r>
              <a:rPr lang="en-US" dirty="0" err="1"/>
              <a:t>Università</a:t>
            </a:r>
            <a:r>
              <a:rPr lang="en-US" dirty="0"/>
              <a:t> </a:t>
            </a:r>
            <a:r>
              <a:rPr lang="en-US" dirty="0" err="1"/>
              <a:t>della</a:t>
            </a:r>
            <a:r>
              <a:rPr lang="en-US" dirty="0"/>
              <a:t> </a:t>
            </a:r>
            <a:r>
              <a:rPr lang="en-US" dirty="0" err="1"/>
              <a:t>Svizzera</a:t>
            </a:r>
            <a:r>
              <a:rPr lang="en-US" dirty="0"/>
              <a:t> </a:t>
            </a:r>
            <a:r>
              <a:rPr lang="en-US" dirty="0" err="1"/>
              <a:t>italiana</a:t>
            </a:r>
            <a:r>
              <a:rPr lang="en-US" dirty="0"/>
              <a:t>, </a:t>
            </a:r>
            <a:r>
              <a:rPr lang="en-DE" baseline="30000" dirty="0"/>
              <a:t>▲</a:t>
            </a:r>
            <a:r>
              <a:rPr lang="en-US" dirty="0"/>
              <a:t>Purdue University</a:t>
            </a:r>
            <a:endParaRPr lang="en-DE" dirty="0"/>
          </a:p>
        </p:txBody>
      </p:sp>
      <p:pic>
        <p:nvPicPr>
          <p:cNvPr id="27" name="Picture 26">
            <a:extLst>
              <a:ext uri="{FF2B5EF4-FFF2-40B4-BE49-F238E27FC236}">
                <a16:creationId xmlns:a16="http://schemas.microsoft.com/office/drawing/2014/main" id="{4917B37F-26F2-DD42-9721-B6D0AD718776}"/>
              </a:ext>
            </a:extLst>
          </p:cNvPr>
          <p:cNvPicPr>
            <a:picLocks noChangeAspect="1"/>
          </p:cNvPicPr>
          <p:nvPr/>
        </p:nvPicPr>
        <p:blipFill>
          <a:blip r:embed="rId3"/>
          <a:stretch>
            <a:fillRect/>
          </a:stretch>
        </p:blipFill>
        <p:spPr>
          <a:xfrm>
            <a:off x="5538154" y="94761"/>
            <a:ext cx="2882845" cy="2882845"/>
          </a:xfrm>
          <a:prstGeom prst="rect">
            <a:avLst/>
          </a:prstGeom>
        </p:spPr>
      </p:pic>
      <p:sp>
        <p:nvSpPr>
          <p:cNvPr id="34" name="Date Placeholder 3">
            <a:extLst>
              <a:ext uri="{FF2B5EF4-FFF2-40B4-BE49-F238E27FC236}">
                <a16:creationId xmlns:a16="http://schemas.microsoft.com/office/drawing/2014/main" id="{49C121D1-30AE-204C-8275-2D4174F9901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35" name="Footer Placeholder 4">
            <a:extLst>
              <a:ext uri="{FF2B5EF4-FFF2-40B4-BE49-F238E27FC236}">
                <a16:creationId xmlns:a16="http://schemas.microsoft.com/office/drawing/2014/main" id="{F92A8940-F34E-8344-ADDC-41C72BEAE5B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36" name="Slide Number Placeholder 5">
            <a:extLst>
              <a:ext uri="{FF2B5EF4-FFF2-40B4-BE49-F238E27FC236}">
                <a16:creationId xmlns:a16="http://schemas.microsoft.com/office/drawing/2014/main" id="{921B5127-AD9B-7C40-A130-D7B20673AC0D}"/>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a:t>
            </a:fld>
            <a:endParaRPr lang="en-DE" dirty="0"/>
          </a:p>
        </p:txBody>
      </p:sp>
    </p:spTree>
    <p:extLst>
      <p:ext uri="{BB962C8B-B14F-4D97-AF65-F5344CB8AC3E}">
        <p14:creationId xmlns:p14="http://schemas.microsoft.com/office/powerpoint/2010/main" val="1254127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985500" cy="640715"/>
          </a:xfrm>
        </p:spPr>
        <p:txBody>
          <a:bodyPr>
            <a:normAutofit/>
          </a:bodyPr>
          <a:lstStyle/>
          <a:p>
            <a:r>
              <a:rPr lang="en-DE" dirty="0"/>
              <a:t>Latency and jitter for DPDK, QJump and X-Lane </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10</a:t>
            </a:fld>
            <a:endParaRPr lang="en-DE" dirty="0"/>
          </a:p>
        </p:txBody>
      </p:sp>
      <p:pic>
        <p:nvPicPr>
          <p:cNvPr id="20" name="Picture 19">
            <a:extLst>
              <a:ext uri="{FF2B5EF4-FFF2-40B4-BE49-F238E27FC236}">
                <a16:creationId xmlns:a16="http://schemas.microsoft.com/office/drawing/2014/main" id="{AE999838-6B18-014A-A9F5-EBEEE9BC3E05}"/>
              </a:ext>
            </a:extLst>
          </p:cNvPr>
          <p:cNvPicPr>
            <a:picLocks noChangeAspect="1"/>
          </p:cNvPicPr>
          <p:nvPr/>
        </p:nvPicPr>
        <p:blipFill>
          <a:blip r:embed="rId3"/>
          <a:stretch>
            <a:fillRect/>
          </a:stretch>
        </p:blipFill>
        <p:spPr>
          <a:xfrm>
            <a:off x="6096000" y="1646460"/>
            <a:ext cx="4814357" cy="1996197"/>
          </a:xfrm>
          <a:prstGeom prst="rect">
            <a:avLst/>
          </a:prstGeom>
        </p:spPr>
      </p:pic>
      <p:pic>
        <p:nvPicPr>
          <p:cNvPr id="22" name="Picture 21">
            <a:extLst>
              <a:ext uri="{FF2B5EF4-FFF2-40B4-BE49-F238E27FC236}">
                <a16:creationId xmlns:a16="http://schemas.microsoft.com/office/drawing/2014/main" id="{EA6C5BB4-7942-B048-ABC9-4A54D4FDC7A4}"/>
              </a:ext>
            </a:extLst>
          </p:cNvPr>
          <p:cNvPicPr>
            <a:picLocks noChangeAspect="1"/>
          </p:cNvPicPr>
          <p:nvPr/>
        </p:nvPicPr>
        <p:blipFill>
          <a:blip r:embed="rId4"/>
          <a:stretch>
            <a:fillRect/>
          </a:stretch>
        </p:blipFill>
        <p:spPr>
          <a:xfrm>
            <a:off x="330200" y="1646461"/>
            <a:ext cx="4770324" cy="1996197"/>
          </a:xfrm>
          <a:prstGeom prst="rect">
            <a:avLst/>
          </a:prstGeom>
        </p:spPr>
      </p:pic>
      <p:pic>
        <p:nvPicPr>
          <p:cNvPr id="27" name="Picture 26">
            <a:extLst>
              <a:ext uri="{FF2B5EF4-FFF2-40B4-BE49-F238E27FC236}">
                <a16:creationId xmlns:a16="http://schemas.microsoft.com/office/drawing/2014/main" id="{8DE01B04-420D-5D42-8E54-2C4072518254}"/>
              </a:ext>
            </a:extLst>
          </p:cNvPr>
          <p:cNvPicPr>
            <a:picLocks noChangeAspect="1"/>
          </p:cNvPicPr>
          <p:nvPr/>
        </p:nvPicPr>
        <p:blipFill>
          <a:blip r:embed="rId5"/>
          <a:stretch>
            <a:fillRect/>
          </a:stretch>
        </p:blipFill>
        <p:spPr>
          <a:xfrm>
            <a:off x="6096000" y="4163908"/>
            <a:ext cx="4843713" cy="1996197"/>
          </a:xfrm>
          <a:prstGeom prst="rect">
            <a:avLst/>
          </a:prstGeom>
        </p:spPr>
      </p:pic>
      <p:pic>
        <p:nvPicPr>
          <p:cNvPr id="29" name="Picture 28">
            <a:extLst>
              <a:ext uri="{FF2B5EF4-FFF2-40B4-BE49-F238E27FC236}">
                <a16:creationId xmlns:a16="http://schemas.microsoft.com/office/drawing/2014/main" id="{8359FDF0-3692-274F-96F7-7BFB9F8E65D3}"/>
              </a:ext>
            </a:extLst>
          </p:cNvPr>
          <p:cNvPicPr>
            <a:picLocks noChangeAspect="1"/>
          </p:cNvPicPr>
          <p:nvPr/>
        </p:nvPicPr>
        <p:blipFill>
          <a:blip r:embed="rId6"/>
          <a:stretch>
            <a:fillRect/>
          </a:stretch>
        </p:blipFill>
        <p:spPr>
          <a:xfrm>
            <a:off x="330200" y="4163909"/>
            <a:ext cx="4843713" cy="1996197"/>
          </a:xfrm>
          <a:prstGeom prst="rect">
            <a:avLst/>
          </a:prstGeom>
        </p:spPr>
      </p:pic>
      <p:sp>
        <p:nvSpPr>
          <p:cNvPr id="30" name="Oval 29">
            <a:extLst>
              <a:ext uri="{FF2B5EF4-FFF2-40B4-BE49-F238E27FC236}">
                <a16:creationId xmlns:a16="http://schemas.microsoft.com/office/drawing/2014/main" id="{E69D7A62-9396-3846-958C-4F9BD4EF93C8}"/>
              </a:ext>
            </a:extLst>
          </p:cNvPr>
          <p:cNvSpPr/>
          <p:nvPr/>
        </p:nvSpPr>
        <p:spPr>
          <a:xfrm>
            <a:off x="533097" y="4222679"/>
            <a:ext cx="667820" cy="38656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1" name="Oval 30">
            <a:extLst>
              <a:ext uri="{FF2B5EF4-FFF2-40B4-BE49-F238E27FC236}">
                <a16:creationId xmlns:a16="http://schemas.microsoft.com/office/drawing/2014/main" id="{A8ADC00D-3FAE-2847-97D6-09EC1373607E}"/>
              </a:ext>
            </a:extLst>
          </p:cNvPr>
          <p:cNvSpPr/>
          <p:nvPr/>
        </p:nvSpPr>
        <p:spPr>
          <a:xfrm>
            <a:off x="6295187" y="4199967"/>
            <a:ext cx="667820" cy="38656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32" name="Picture 31">
            <a:extLst>
              <a:ext uri="{FF2B5EF4-FFF2-40B4-BE49-F238E27FC236}">
                <a16:creationId xmlns:a16="http://schemas.microsoft.com/office/drawing/2014/main" id="{4045F9E3-45C9-F141-8A2C-DAE709BB3D20}"/>
              </a:ext>
            </a:extLst>
          </p:cNvPr>
          <p:cNvPicPr>
            <a:picLocks noChangeAspect="1"/>
          </p:cNvPicPr>
          <p:nvPr/>
        </p:nvPicPr>
        <p:blipFill>
          <a:blip r:embed="rId7"/>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32230904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Tail latency over 21 days </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11</a:t>
            </a:fld>
            <a:endParaRPr lang="en-DE" dirty="0"/>
          </a:p>
        </p:txBody>
      </p:sp>
      <p:pic>
        <p:nvPicPr>
          <p:cNvPr id="14" name="Picture 13">
            <a:extLst>
              <a:ext uri="{FF2B5EF4-FFF2-40B4-BE49-F238E27FC236}">
                <a16:creationId xmlns:a16="http://schemas.microsoft.com/office/drawing/2014/main" id="{A0BE69B1-3D9B-BB48-99FA-7B994C81BCDF}"/>
              </a:ext>
            </a:extLst>
          </p:cNvPr>
          <p:cNvPicPr>
            <a:picLocks noChangeAspect="1"/>
          </p:cNvPicPr>
          <p:nvPr/>
        </p:nvPicPr>
        <p:blipFill>
          <a:blip r:embed="rId3"/>
          <a:stretch>
            <a:fillRect/>
          </a:stretch>
        </p:blipFill>
        <p:spPr>
          <a:xfrm>
            <a:off x="1459928" y="1763538"/>
            <a:ext cx="8721761" cy="3330924"/>
          </a:xfrm>
          <a:prstGeom prst="rect">
            <a:avLst/>
          </a:prstGeom>
        </p:spPr>
      </p:pic>
      <p:pic>
        <p:nvPicPr>
          <p:cNvPr id="18" name="Picture 17">
            <a:extLst>
              <a:ext uri="{FF2B5EF4-FFF2-40B4-BE49-F238E27FC236}">
                <a16:creationId xmlns:a16="http://schemas.microsoft.com/office/drawing/2014/main" id="{3F19252C-B5CF-D54B-A34D-04FB5B23109D}"/>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233625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fontScale="90000"/>
          </a:bodyPr>
          <a:lstStyle/>
          <a:p>
            <a:r>
              <a:rPr lang="en-DE" dirty="0"/>
              <a:t>Latency and throughput results for Raft implementations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12</a:t>
            </a:fld>
            <a:endParaRPr lang="en-DE" dirty="0"/>
          </a:p>
        </p:txBody>
      </p:sp>
      <p:pic>
        <p:nvPicPr>
          <p:cNvPr id="4" name="Picture 3">
            <a:extLst>
              <a:ext uri="{FF2B5EF4-FFF2-40B4-BE49-F238E27FC236}">
                <a16:creationId xmlns:a16="http://schemas.microsoft.com/office/drawing/2014/main" id="{69A0BC93-8452-8840-B9BB-E1D40F0E5990}"/>
              </a:ext>
            </a:extLst>
          </p:cNvPr>
          <p:cNvPicPr>
            <a:picLocks noChangeAspect="1"/>
          </p:cNvPicPr>
          <p:nvPr/>
        </p:nvPicPr>
        <p:blipFill>
          <a:blip r:embed="rId3"/>
          <a:stretch>
            <a:fillRect/>
          </a:stretch>
        </p:blipFill>
        <p:spPr>
          <a:xfrm>
            <a:off x="1394910" y="1546009"/>
            <a:ext cx="8240405" cy="4464372"/>
          </a:xfrm>
          <a:prstGeom prst="rect">
            <a:avLst/>
          </a:prstGeom>
        </p:spPr>
      </p:pic>
      <p:pic>
        <p:nvPicPr>
          <p:cNvPr id="11" name="Picture 10">
            <a:extLst>
              <a:ext uri="{FF2B5EF4-FFF2-40B4-BE49-F238E27FC236}">
                <a16:creationId xmlns:a16="http://schemas.microsoft.com/office/drawing/2014/main" id="{E2C78C9E-FDC4-5A4F-B98F-FC215990BB4B}"/>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7793099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Conclusion</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13</a:t>
            </a:fld>
            <a:endParaRPr lang="en-DE" dirty="0"/>
          </a:p>
        </p:txBody>
      </p:sp>
      <p:sp>
        <p:nvSpPr>
          <p:cNvPr id="10" name="Content Placeholder 22">
            <a:extLst>
              <a:ext uri="{FF2B5EF4-FFF2-40B4-BE49-F238E27FC236}">
                <a16:creationId xmlns:a16="http://schemas.microsoft.com/office/drawing/2014/main" id="{7461EB08-A4E5-2D47-9176-392459D0D42D}"/>
              </a:ext>
            </a:extLst>
          </p:cNvPr>
          <p:cNvSpPr>
            <a:spLocks noGrp="1"/>
          </p:cNvSpPr>
          <p:nvPr>
            <p:ph idx="1"/>
          </p:nvPr>
        </p:nvSpPr>
        <p:spPr>
          <a:xfrm>
            <a:off x="330200" y="1777429"/>
            <a:ext cx="11480800" cy="4530238"/>
          </a:xfrm>
        </p:spPr>
        <p:txBody>
          <a:bodyPr/>
          <a:lstStyle/>
          <a:p>
            <a:pPr marL="342900" indent="-342900">
              <a:buFont typeface="Arial" charset="0"/>
              <a:buChar char="•"/>
            </a:pPr>
            <a:r>
              <a:rPr lang="en-US" dirty="0"/>
              <a:t>Low latency and jitter for coordination interaction</a:t>
            </a:r>
          </a:p>
          <a:p>
            <a:pPr marL="342900" indent="-342900">
              <a:buFont typeface="Arial" charset="0"/>
              <a:buChar char="•"/>
            </a:pPr>
            <a:endParaRPr lang="en-US" dirty="0"/>
          </a:p>
          <a:p>
            <a:pPr marL="342900" indent="-342900">
              <a:buFont typeface="Arial" charset="0"/>
              <a:buChar char="•"/>
            </a:pPr>
            <a:r>
              <a:rPr lang="en-US" dirty="0"/>
              <a:t>X-Lane isolated from regular system</a:t>
            </a:r>
          </a:p>
          <a:p>
            <a:pPr marL="0" indent="0">
              <a:buNone/>
            </a:pPr>
            <a:endParaRPr lang="en-US" dirty="0">
              <a:latin typeface="Arial" panose="020B0604020202020204" pitchFamily="34" charset="0"/>
              <a:cs typeface="Arial" panose="020B0604020202020204" pitchFamily="34" charset="0"/>
            </a:endParaRPr>
          </a:p>
          <a:p>
            <a:pPr marL="342900" indent="-342900">
              <a:buFont typeface="Arial" charset="0"/>
              <a:buChar char="•"/>
            </a:pPr>
            <a:r>
              <a:rPr lang="en-US" dirty="0"/>
              <a:t>Generic system design</a:t>
            </a:r>
          </a:p>
          <a:p>
            <a:pPr marL="342900" indent="-342900">
              <a:buFont typeface="Arial" charset="0"/>
              <a:buChar char="•"/>
            </a:pPr>
            <a:endParaRPr lang="en-US" dirty="0"/>
          </a:p>
          <a:p>
            <a:pPr marL="342900" indent="-342900">
              <a:buFont typeface="Arial" charset="0"/>
              <a:buChar char="•"/>
            </a:pPr>
            <a:r>
              <a:rPr lang="en-US" dirty="0"/>
              <a:t>Commodity software / hardware and </a:t>
            </a:r>
            <a:r>
              <a:rPr lang="en-US" dirty="0" err="1"/>
              <a:t>smartNIC</a:t>
            </a:r>
            <a:r>
              <a:rPr lang="en-US" dirty="0"/>
              <a:t> support</a:t>
            </a:r>
          </a:p>
          <a:p>
            <a:pPr marL="342900" indent="-342900">
              <a:buFont typeface="Arial" charset="0"/>
              <a:buChar char="•"/>
            </a:pPr>
            <a:endParaRPr lang="en-US" dirty="0"/>
          </a:p>
        </p:txBody>
      </p:sp>
      <p:pic>
        <p:nvPicPr>
          <p:cNvPr id="11" name="Picture 10">
            <a:extLst>
              <a:ext uri="{FF2B5EF4-FFF2-40B4-BE49-F238E27FC236}">
                <a16:creationId xmlns:a16="http://schemas.microsoft.com/office/drawing/2014/main" id="{3B8B9BC8-E87F-A340-A1EC-201C18EE6B66}"/>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172375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862C-0F42-4D4D-AB6D-E8EE1D71A6D8}"/>
              </a:ext>
            </a:extLst>
          </p:cNvPr>
          <p:cNvSpPr>
            <a:spLocks noGrp="1"/>
          </p:cNvSpPr>
          <p:nvPr>
            <p:ph type="ctrTitle"/>
          </p:nvPr>
        </p:nvSpPr>
        <p:spPr>
          <a:xfrm>
            <a:off x="723900" y="1122362"/>
            <a:ext cx="9144000" cy="3274977"/>
          </a:xfrm>
        </p:spPr>
        <p:txBody>
          <a:bodyPr>
            <a:normAutofit/>
          </a:bodyPr>
          <a:lstStyle/>
          <a:p>
            <a:r>
              <a:rPr lang="de-DE" dirty="0" err="1"/>
              <a:t>Interested</a:t>
            </a:r>
            <a:r>
              <a:rPr lang="de-DE" dirty="0"/>
              <a:t>?</a:t>
            </a:r>
            <a:br>
              <a:rPr lang="de-DE" sz="3200" dirty="0">
                <a:latin typeface="Arial" panose="020B0604020202020204" pitchFamily="34" charset="0"/>
                <a:cs typeface="Arial" panose="020B0604020202020204" pitchFamily="34" charset="0"/>
              </a:rPr>
            </a:br>
            <a:br>
              <a:rPr lang="de-DE" sz="3200" dirty="0">
                <a:latin typeface="Arial" panose="020B0604020202020204" pitchFamily="34" charset="0"/>
                <a:cs typeface="Arial" panose="020B0604020202020204" pitchFamily="34" charset="0"/>
              </a:rPr>
            </a:br>
            <a:r>
              <a:rPr lang="de-DE" sz="3200" dirty="0" err="1">
                <a:latin typeface="Arial" panose="020B0604020202020204" pitchFamily="34" charset="0"/>
                <a:cs typeface="Arial" panose="020B0604020202020204" pitchFamily="34" charset="0"/>
              </a:rPr>
              <a:t>Questions</a:t>
            </a:r>
            <a:r>
              <a:rPr lang="de-DE" sz="3200" dirty="0">
                <a:latin typeface="Arial" panose="020B0604020202020204" pitchFamily="34" charset="0"/>
                <a:cs typeface="Arial" panose="020B0604020202020204" pitchFamily="34" charset="0"/>
              </a:rPr>
              <a:t>?</a:t>
            </a:r>
            <a:br>
              <a:rPr lang="de-DE" sz="3200" dirty="0">
                <a:latin typeface="Arial" panose="020B0604020202020204" pitchFamily="34" charset="0"/>
                <a:cs typeface="Arial" panose="020B0604020202020204" pitchFamily="34" charset="0"/>
              </a:rPr>
            </a:br>
            <a:br>
              <a:rPr lang="de-DE" sz="3200" dirty="0">
                <a:latin typeface="Arial" panose="020B0604020202020204" pitchFamily="34" charset="0"/>
                <a:cs typeface="Arial" panose="020B0604020202020204" pitchFamily="34" charset="0"/>
              </a:rPr>
            </a:br>
            <a:r>
              <a:rPr lang="de-DE" dirty="0" err="1"/>
              <a:t>T</a:t>
            </a:r>
            <a:r>
              <a:rPr lang="de-DE" sz="3200" dirty="0" err="1">
                <a:latin typeface="Arial" panose="020B0604020202020204" pitchFamily="34" charset="0"/>
                <a:cs typeface="Arial" panose="020B0604020202020204" pitchFamily="34" charset="0"/>
              </a:rPr>
              <a:t>hank</a:t>
            </a:r>
            <a:r>
              <a:rPr lang="de-DE" sz="3200" dirty="0">
                <a:latin typeface="Arial" panose="020B0604020202020204" pitchFamily="34" charset="0"/>
                <a:cs typeface="Arial" panose="020B0604020202020204" pitchFamily="34" charset="0"/>
              </a:rPr>
              <a:t> YOU!</a:t>
            </a:r>
            <a:endParaRPr lang="en-DE" sz="3200" dirty="0">
              <a:latin typeface="Arial" panose="020B0604020202020204" pitchFamily="34" charset="0"/>
              <a:cs typeface="Arial" panose="020B0604020202020204" pitchFamily="34" charset="0"/>
            </a:endParaRPr>
          </a:p>
        </p:txBody>
      </p:sp>
      <p:pic>
        <p:nvPicPr>
          <p:cNvPr id="27" name="Picture 26">
            <a:extLst>
              <a:ext uri="{FF2B5EF4-FFF2-40B4-BE49-F238E27FC236}">
                <a16:creationId xmlns:a16="http://schemas.microsoft.com/office/drawing/2014/main" id="{4917B37F-26F2-DD42-9721-B6D0AD718776}"/>
              </a:ext>
            </a:extLst>
          </p:cNvPr>
          <p:cNvPicPr>
            <a:picLocks noChangeAspect="1"/>
          </p:cNvPicPr>
          <p:nvPr/>
        </p:nvPicPr>
        <p:blipFill>
          <a:blip r:embed="rId3"/>
          <a:stretch>
            <a:fillRect/>
          </a:stretch>
        </p:blipFill>
        <p:spPr>
          <a:xfrm>
            <a:off x="4038600" y="-318682"/>
            <a:ext cx="3944420" cy="3944420"/>
          </a:xfrm>
          <a:prstGeom prst="rect">
            <a:avLst/>
          </a:prstGeom>
        </p:spPr>
      </p:pic>
      <p:sp>
        <p:nvSpPr>
          <p:cNvPr id="34" name="Date Placeholder 3">
            <a:extLst>
              <a:ext uri="{FF2B5EF4-FFF2-40B4-BE49-F238E27FC236}">
                <a16:creationId xmlns:a16="http://schemas.microsoft.com/office/drawing/2014/main" id="{49C121D1-30AE-204C-8275-2D4174F9901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35" name="Footer Placeholder 4">
            <a:extLst>
              <a:ext uri="{FF2B5EF4-FFF2-40B4-BE49-F238E27FC236}">
                <a16:creationId xmlns:a16="http://schemas.microsoft.com/office/drawing/2014/main" id="{F92A8940-F34E-8344-ADDC-41C72BEAE5B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36" name="Slide Number Placeholder 5">
            <a:extLst>
              <a:ext uri="{FF2B5EF4-FFF2-40B4-BE49-F238E27FC236}">
                <a16:creationId xmlns:a16="http://schemas.microsoft.com/office/drawing/2014/main" id="{921B5127-AD9B-7C40-A130-D7B20673AC0D}"/>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14</a:t>
            </a:fld>
            <a:endParaRPr lang="en-DE" dirty="0"/>
          </a:p>
        </p:txBody>
      </p:sp>
    </p:spTree>
    <p:extLst>
      <p:ext uri="{BB962C8B-B14F-4D97-AF65-F5344CB8AC3E}">
        <p14:creationId xmlns:p14="http://schemas.microsoft.com/office/powerpoint/2010/main" val="372360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346202"/>
            <a:ext cx="12014200" cy="4961465"/>
          </a:xfrm>
        </p:spPr>
        <p:txBody>
          <a:bodyPr>
            <a:normAutofit/>
          </a:bodyPr>
          <a:lstStyle/>
          <a:p>
            <a:pPr marL="342900" indent="-342900">
              <a:buFont typeface="Arial" charset="0"/>
              <a:buChar char="•"/>
            </a:pPr>
            <a:r>
              <a:rPr lang="en-US" sz="2600" dirty="0">
                <a:latin typeface="Arial" panose="020B0604020202020204" pitchFamily="34" charset="0"/>
                <a:cs typeface="Arial" panose="020B0604020202020204" pitchFamily="34" charset="0"/>
              </a:rPr>
              <a:t>Transition in the last decade</a:t>
            </a:r>
            <a:br>
              <a:rPr lang="en-US"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Conceived as distributed (cloud-based) application</a:t>
            </a:r>
            <a:br>
              <a:rPr lang="en-US" sz="2400"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Data center (DC) </a:t>
            </a:r>
            <a:r>
              <a:rPr lang="en-US" sz="2400" dirty="0"/>
              <a:t>interferences prevent predictability</a:t>
            </a:r>
            <a:br>
              <a:rPr lang="en-US" sz="2400" dirty="0"/>
            </a:br>
            <a:endParaRPr lang="en-US" sz="1200" dirty="0"/>
          </a:p>
          <a:p>
            <a:pPr marL="701675" lvl="2" indent="-342900">
              <a:buFont typeface="Arial" charset="0"/>
              <a:buChar char="•"/>
            </a:pPr>
            <a:r>
              <a:rPr lang="en-US" sz="2400" dirty="0"/>
              <a:t>Weak synchrony assumptions to guarantee safe execution</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342900" indent="-342900">
              <a:buFont typeface="Arial" charset="0"/>
              <a:buChar char="•"/>
            </a:pPr>
            <a:r>
              <a:rPr lang="en-US" sz="2600" dirty="0"/>
              <a:t>Mitigation of interference in DCs to accelerate distributed systems (DSs)</a:t>
            </a:r>
            <a:br>
              <a:rPr lang="en-US" sz="2600" dirty="0"/>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Awareness of timely sensitive interactions</a:t>
            </a:r>
            <a:br>
              <a:rPr lang="en-US" sz="2400" dirty="0"/>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kern="0" dirty="0"/>
              <a:t>Tight upper bounds required</a:t>
            </a:r>
            <a:br>
              <a:rPr lang="en-US" sz="2400" kern="0" dirty="0"/>
            </a:br>
            <a:endParaRPr lang="en-US" sz="1200" kern="0" dirty="0"/>
          </a:p>
          <a:p>
            <a:pPr marL="701675" lvl="2" indent="-342900">
              <a:buFont typeface="Arial" charset="0"/>
              <a:buChar char="•"/>
            </a:pPr>
            <a:r>
              <a:rPr lang="en-US" sz="2400" kern="0" dirty="0"/>
              <a:t>Foundation to increase performance of DS coordination tasks</a:t>
            </a:r>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071100" cy="640715"/>
          </a:xfrm>
        </p:spPr>
        <p:txBody>
          <a:bodyPr>
            <a:normAutofit/>
          </a:bodyPr>
          <a:lstStyle/>
          <a:p>
            <a:r>
              <a:rPr lang="en-US" dirty="0"/>
              <a:t>Crucial challenges of coordination tasks</a:t>
            </a:r>
            <a:endParaRPr lang="en-DE" dirty="0"/>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2</a:t>
            </a:fld>
            <a:endParaRPr lang="en-DE" dirty="0"/>
          </a:p>
        </p:txBody>
      </p:sp>
      <p:pic>
        <p:nvPicPr>
          <p:cNvPr id="27" name="Picture 26">
            <a:extLst>
              <a:ext uri="{FF2B5EF4-FFF2-40B4-BE49-F238E27FC236}">
                <a16:creationId xmlns:a16="http://schemas.microsoft.com/office/drawing/2014/main" id="{6F0A6B9B-A5A1-1443-9315-6C20CFEF015B}"/>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678300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192092"/>
            <a:ext cx="4601396" cy="1725770"/>
          </a:xfrm>
        </p:spPr>
        <p:txBody>
          <a:bodyPr/>
          <a:lstStyle/>
          <a:p>
            <a:pPr marL="342900" indent="-342900">
              <a:buFont typeface="Arial" charset="0"/>
              <a:buChar char="•"/>
            </a:pPr>
            <a:r>
              <a:rPr lang="en-US" dirty="0">
                <a:latin typeface="Arial" panose="020B0604020202020204" pitchFamily="34" charset="0"/>
                <a:cs typeface="Arial" panose="020B0604020202020204" pitchFamily="34" charset="0"/>
              </a:rPr>
              <a:t>Low latency</a:t>
            </a:r>
          </a:p>
          <a:p>
            <a:pPr marL="701675" lvl="2" indent="-342900">
              <a:buFont typeface="Arial" charset="0"/>
              <a:buChar char="•"/>
            </a:pPr>
            <a:r>
              <a:rPr lang="en-US" sz="2400" dirty="0">
                <a:latin typeface="Arial" panose="020B0604020202020204" pitchFamily="34" charset="0"/>
                <a:cs typeface="Arial" panose="020B0604020202020204" pitchFamily="34" charset="0"/>
              </a:rPr>
              <a:t>Generic approaches</a:t>
            </a:r>
          </a:p>
          <a:p>
            <a:pPr marL="701675" lvl="2" indent="-342900">
              <a:buFont typeface="Arial" charset="0"/>
              <a:buChar char="•"/>
            </a:pPr>
            <a:r>
              <a:rPr lang="en-US" sz="2400" dirty="0"/>
              <a:t>99</a:t>
            </a:r>
            <a:r>
              <a:rPr lang="en-US" sz="2400" baseline="30000" dirty="0"/>
              <a:t>th</a:t>
            </a:r>
            <a:r>
              <a:rPr lang="en-US" sz="2400" dirty="0"/>
              <a:t> percentile</a:t>
            </a:r>
            <a:endParaRPr lang="en-US" sz="24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No process response time</a:t>
            </a:r>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071100" cy="640715"/>
          </a:xfrm>
        </p:spPr>
        <p:txBody>
          <a:bodyPr>
            <a:normAutofit/>
          </a:bodyPr>
          <a:lstStyle/>
          <a:p>
            <a:r>
              <a:rPr lang="en-US" dirty="0"/>
              <a:t>Related work</a:t>
            </a:r>
            <a:endParaRPr lang="en-DE" dirty="0"/>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3</a:t>
            </a:fld>
            <a:endParaRPr lang="en-DE" dirty="0"/>
          </a:p>
        </p:txBody>
      </p:sp>
      <p:sp>
        <p:nvSpPr>
          <p:cNvPr id="8" name="Content Placeholder 22">
            <a:extLst>
              <a:ext uri="{FF2B5EF4-FFF2-40B4-BE49-F238E27FC236}">
                <a16:creationId xmlns:a16="http://schemas.microsoft.com/office/drawing/2014/main" id="{EA2BE78B-E439-9844-9B78-5FCB61FCD86E}"/>
              </a:ext>
            </a:extLst>
          </p:cNvPr>
          <p:cNvSpPr txBox="1">
            <a:spLocks/>
          </p:cNvSpPr>
          <p:nvPr/>
        </p:nvSpPr>
        <p:spPr>
          <a:xfrm>
            <a:off x="330200" y="3467477"/>
            <a:ext cx="11480800" cy="311112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solidFill>
                  <a:srgbClr val="898989"/>
                </a:solidFill>
              </a:rPr>
              <a:t>[1] M. P. Grosvenor, M. Schwarzkopf, I. Gog, R. N. M. Watson, A. W. Moore, S. Hand, and J. Crowcroft. </a:t>
            </a:r>
            <a:br>
              <a:rPr lang="en-US" sz="1600" dirty="0">
                <a:solidFill>
                  <a:srgbClr val="898989"/>
                </a:solidFill>
              </a:rPr>
            </a:br>
            <a:r>
              <a:rPr lang="en-US" sz="1600" dirty="0">
                <a:solidFill>
                  <a:srgbClr val="898989"/>
                </a:solidFill>
              </a:rPr>
              <a:t>     </a:t>
            </a:r>
            <a:r>
              <a:rPr lang="en-US" sz="1600" i="1" dirty="0">
                <a:solidFill>
                  <a:srgbClr val="898989"/>
                </a:solidFill>
              </a:rPr>
              <a:t>Queues </a:t>
            </a:r>
            <a:r>
              <a:rPr lang="en-US" sz="1600" i="1" dirty="0" err="1">
                <a:solidFill>
                  <a:srgbClr val="898989"/>
                </a:solidFill>
              </a:rPr>
              <a:t>Don’T</a:t>
            </a:r>
            <a:r>
              <a:rPr lang="en-US" sz="1600" i="1" dirty="0">
                <a:solidFill>
                  <a:srgbClr val="898989"/>
                </a:solidFill>
              </a:rPr>
              <a:t> Matter when You Can JUMP Them!</a:t>
            </a:r>
            <a:r>
              <a:rPr lang="en-US" sz="1600" dirty="0">
                <a:solidFill>
                  <a:srgbClr val="898989"/>
                </a:solidFill>
              </a:rPr>
              <a:t> In: USENIX NSDI. 2015, pp. 1–14.</a:t>
            </a:r>
            <a:br>
              <a:rPr lang="en-US" sz="1600" dirty="0">
                <a:solidFill>
                  <a:srgbClr val="898989"/>
                </a:solidFill>
              </a:rPr>
            </a:br>
            <a:r>
              <a:rPr lang="en-US" sz="1600" dirty="0">
                <a:solidFill>
                  <a:srgbClr val="898989"/>
                </a:solidFill>
              </a:rPr>
              <a:t>[2] B. </a:t>
            </a:r>
            <a:r>
              <a:rPr lang="en-US" sz="1600" dirty="0" err="1">
                <a:solidFill>
                  <a:srgbClr val="898989"/>
                </a:solidFill>
              </a:rPr>
              <a:t>Montazeri</a:t>
            </a:r>
            <a:r>
              <a:rPr lang="en-US" sz="1600" dirty="0">
                <a:solidFill>
                  <a:srgbClr val="898989"/>
                </a:solidFill>
              </a:rPr>
              <a:t>, Y. Li, M. Alizadeh, and J. K. </a:t>
            </a:r>
            <a:r>
              <a:rPr lang="en-US" sz="1600" dirty="0" err="1">
                <a:solidFill>
                  <a:srgbClr val="898989"/>
                </a:solidFill>
              </a:rPr>
              <a:t>Ousterhout</a:t>
            </a:r>
            <a:r>
              <a:rPr lang="en-US" sz="1600" dirty="0">
                <a:solidFill>
                  <a:srgbClr val="898989"/>
                </a:solidFill>
              </a:rPr>
              <a:t>. </a:t>
            </a:r>
            <a:r>
              <a:rPr lang="en-US" sz="1600" i="1" dirty="0" err="1">
                <a:solidFill>
                  <a:srgbClr val="898989"/>
                </a:solidFill>
              </a:rPr>
              <a:t>Homa</a:t>
            </a:r>
            <a:r>
              <a:rPr lang="en-US" sz="1600" i="1" dirty="0">
                <a:solidFill>
                  <a:srgbClr val="898989"/>
                </a:solidFill>
              </a:rPr>
              <a:t>: A Receiver-Driven Low-Latency Transport Protocol Using </a:t>
            </a:r>
            <a:br>
              <a:rPr lang="en-US" sz="1600" i="1" dirty="0">
                <a:solidFill>
                  <a:srgbClr val="898989"/>
                </a:solidFill>
              </a:rPr>
            </a:br>
            <a:r>
              <a:rPr lang="en-US" sz="1600" i="1" dirty="0">
                <a:solidFill>
                  <a:srgbClr val="898989"/>
                </a:solidFill>
              </a:rPr>
              <a:t>     Network Priorities</a:t>
            </a:r>
            <a:r>
              <a:rPr lang="en-US" sz="1600" dirty="0">
                <a:solidFill>
                  <a:srgbClr val="898989"/>
                </a:solidFill>
              </a:rPr>
              <a:t>. In: ACM SIGCOMM. 2018, pp. 221–235.</a:t>
            </a:r>
            <a:br>
              <a:rPr lang="en-US" sz="1600" dirty="0">
                <a:solidFill>
                  <a:srgbClr val="898989"/>
                </a:solidFill>
              </a:rPr>
            </a:br>
            <a:r>
              <a:rPr lang="en-US" sz="1600" dirty="0">
                <a:solidFill>
                  <a:srgbClr val="898989"/>
                </a:solidFill>
              </a:rPr>
              <a:t>[3] J. Perry, A. </a:t>
            </a:r>
            <a:r>
              <a:rPr lang="en-US" sz="1600" dirty="0" err="1">
                <a:solidFill>
                  <a:srgbClr val="898989"/>
                </a:solidFill>
              </a:rPr>
              <a:t>Ousterhout</a:t>
            </a:r>
            <a:r>
              <a:rPr lang="en-US" sz="1600" dirty="0">
                <a:solidFill>
                  <a:srgbClr val="898989"/>
                </a:solidFill>
              </a:rPr>
              <a:t>, H. Balakrishnan, D. Shah, and H. Fugal. </a:t>
            </a:r>
            <a:r>
              <a:rPr lang="en-US" sz="1600" i="1" dirty="0" err="1">
                <a:solidFill>
                  <a:srgbClr val="898989"/>
                </a:solidFill>
              </a:rPr>
              <a:t>Fastpass</a:t>
            </a:r>
            <a:r>
              <a:rPr lang="en-US" sz="1600" i="1" dirty="0">
                <a:solidFill>
                  <a:srgbClr val="898989"/>
                </a:solidFill>
              </a:rPr>
              <a:t>: A Centralized "Zero-Queue" Datacenter </a:t>
            </a:r>
            <a:br>
              <a:rPr lang="en-US" sz="1600" i="1" dirty="0">
                <a:solidFill>
                  <a:srgbClr val="898989"/>
                </a:solidFill>
              </a:rPr>
            </a:br>
            <a:r>
              <a:rPr lang="en-US" sz="1600" i="1" dirty="0">
                <a:solidFill>
                  <a:srgbClr val="898989"/>
                </a:solidFill>
              </a:rPr>
              <a:t>     Network</a:t>
            </a:r>
            <a:r>
              <a:rPr lang="en-US" sz="1600" dirty="0">
                <a:solidFill>
                  <a:srgbClr val="898989"/>
                </a:solidFill>
              </a:rPr>
              <a:t>. In: ACM SIGCOMM. 2014, pp. 307– 318.</a:t>
            </a:r>
            <a:br>
              <a:rPr lang="en-US" sz="1600" dirty="0">
                <a:solidFill>
                  <a:srgbClr val="898989"/>
                </a:solidFill>
              </a:rPr>
            </a:br>
            <a:r>
              <a:rPr lang="en-US" sz="1600" dirty="0">
                <a:solidFill>
                  <a:srgbClr val="898989"/>
                </a:solidFill>
              </a:rPr>
              <a:t>[4] G. </a:t>
            </a:r>
            <a:r>
              <a:rPr lang="en-US" sz="1600" dirty="0" err="1">
                <a:solidFill>
                  <a:srgbClr val="898989"/>
                </a:solidFill>
              </a:rPr>
              <a:t>Prekas</a:t>
            </a:r>
            <a:r>
              <a:rPr lang="en-US" sz="1600" dirty="0">
                <a:solidFill>
                  <a:srgbClr val="898989"/>
                </a:solidFill>
              </a:rPr>
              <a:t>, M. </a:t>
            </a:r>
            <a:r>
              <a:rPr lang="en-US" sz="1600" dirty="0" err="1">
                <a:solidFill>
                  <a:srgbClr val="898989"/>
                </a:solidFill>
              </a:rPr>
              <a:t>Kogias</a:t>
            </a:r>
            <a:r>
              <a:rPr lang="en-US" sz="1600" dirty="0">
                <a:solidFill>
                  <a:srgbClr val="898989"/>
                </a:solidFill>
              </a:rPr>
              <a:t>, and E. </a:t>
            </a:r>
            <a:r>
              <a:rPr lang="en-US" sz="1600" dirty="0" err="1">
                <a:solidFill>
                  <a:srgbClr val="898989"/>
                </a:solidFill>
              </a:rPr>
              <a:t>Bugnion</a:t>
            </a:r>
            <a:r>
              <a:rPr lang="en-US" sz="1600" dirty="0">
                <a:solidFill>
                  <a:srgbClr val="898989"/>
                </a:solidFill>
              </a:rPr>
              <a:t>.</a:t>
            </a:r>
            <a:r>
              <a:rPr lang="en-US" sz="1600" i="1" dirty="0">
                <a:solidFill>
                  <a:srgbClr val="898989"/>
                </a:solidFill>
              </a:rPr>
              <a:t> </a:t>
            </a:r>
            <a:r>
              <a:rPr lang="en-US" sz="1600" i="1" dirty="0" err="1">
                <a:solidFill>
                  <a:srgbClr val="898989"/>
                </a:solidFill>
              </a:rPr>
              <a:t>ZygOS</a:t>
            </a:r>
            <a:r>
              <a:rPr lang="en-US" sz="1600" i="1" dirty="0">
                <a:solidFill>
                  <a:srgbClr val="898989"/>
                </a:solidFill>
              </a:rPr>
              <a:t>: Achieving Low Tail Latency for Microsecond-Scale Networked Tasks</a:t>
            </a:r>
            <a:r>
              <a:rPr lang="en-US" sz="1600" dirty="0">
                <a:solidFill>
                  <a:srgbClr val="898989"/>
                </a:solidFill>
              </a:rPr>
              <a:t>. </a:t>
            </a:r>
            <a:br>
              <a:rPr lang="en-US" sz="1600" dirty="0">
                <a:solidFill>
                  <a:srgbClr val="898989"/>
                </a:solidFill>
              </a:rPr>
            </a:br>
            <a:r>
              <a:rPr lang="en-US" sz="1600" dirty="0">
                <a:solidFill>
                  <a:srgbClr val="898989"/>
                </a:solidFill>
              </a:rPr>
              <a:t>     In: ACM SOSP. 2017, pp. 325–341.</a:t>
            </a:r>
            <a:br>
              <a:rPr lang="en-US" sz="1600" dirty="0">
                <a:solidFill>
                  <a:srgbClr val="898989"/>
                </a:solidFill>
              </a:rPr>
            </a:br>
            <a:r>
              <a:rPr lang="en-US" sz="1600" dirty="0">
                <a:solidFill>
                  <a:srgbClr val="898989"/>
                </a:solidFill>
              </a:rPr>
              <a:t>[5] H. T. Dang, D. </a:t>
            </a:r>
            <a:r>
              <a:rPr lang="en-US" sz="1600" dirty="0" err="1">
                <a:solidFill>
                  <a:srgbClr val="898989"/>
                </a:solidFill>
              </a:rPr>
              <a:t>Sciascia</a:t>
            </a:r>
            <a:r>
              <a:rPr lang="en-US" sz="1600" dirty="0">
                <a:solidFill>
                  <a:srgbClr val="898989"/>
                </a:solidFill>
              </a:rPr>
              <a:t>, M. </a:t>
            </a:r>
            <a:r>
              <a:rPr lang="en-US" sz="1600" dirty="0" err="1">
                <a:solidFill>
                  <a:srgbClr val="898989"/>
                </a:solidFill>
              </a:rPr>
              <a:t>Canini</a:t>
            </a:r>
            <a:r>
              <a:rPr lang="en-US" sz="1600" dirty="0">
                <a:solidFill>
                  <a:srgbClr val="898989"/>
                </a:solidFill>
              </a:rPr>
              <a:t>, F. </a:t>
            </a:r>
            <a:r>
              <a:rPr lang="en-US" sz="1600" dirty="0" err="1">
                <a:solidFill>
                  <a:srgbClr val="898989"/>
                </a:solidFill>
              </a:rPr>
              <a:t>Pedone</a:t>
            </a:r>
            <a:r>
              <a:rPr lang="en-US" sz="1600" dirty="0">
                <a:solidFill>
                  <a:srgbClr val="898989"/>
                </a:solidFill>
              </a:rPr>
              <a:t>, and R. </a:t>
            </a:r>
            <a:r>
              <a:rPr lang="en-US" sz="1600" dirty="0" err="1">
                <a:solidFill>
                  <a:srgbClr val="898989"/>
                </a:solidFill>
              </a:rPr>
              <a:t>Soulé</a:t>
            </a:r>
            <a:r>
              <a:rPr lang="en-US" sz="1600" dirty="0">
                <a:solidFill>
                  <a:srgbClr val="898989"/>
                </a:solidFill>
              </a:rPr>
              <a:t>. </a:t>
            </a:r>
            <a:r>
              <a:rPr lang="en-US" sz="1600" i="1" dirty="0" err="1">
                <a:solidFill>
                  <a:srgbClr val="898989"/>
                </a:solidFill>
              </a:rPr>
              <a:t>NetPaxos</a:t>
            </a:r>
            <a:r>
              <a:rPr lang="en-US" sz="1600" i="1" dirty="0">
                <a:solidFill>
                  <a:srgbClr val="898989"/>
                </a:solidFill>
              </a:rPr>
              <a:t>: Consensus at Network Speed</a:t>
            </a:r>
            <a:r>
              <a:rPr lang="en-US" sz="1600" dirty="0">
                <a:solidFill>
                  <a:srgbClr val="898989"/>
                </a:solidFill>
              </a:rPr>
              <a:t>. </a:t>
            </a:r>
            <a:br>
              <a:rPr lang="en-US" sz="1600" dirty="0">
                <a:solidFill>
                  <a:srgbClr val="898989"/>
                </a:solidFill>
              </a:rPr>
            </a:br>
            <a:r>
              <a:rPr lang="en-US" sz="1600" dirty="0">
                <a:solidFill>
                  <a:srgbClr val="898989"/>
                </a:solidFill>
              </a:rPr>
              <a:t>     In: SIGCOMM SOSR. 2015, pp 5:1–5:7.</a:t>
            </a:r>
            <a:br>
              <a:rPr lang="en-US" sz="1600" dirty="0">
                <a:solidFill>
                  <a:srgbClr val="898989"/>
                </a:solidFill>
              </a:rPr>
            </a:br>
            <a:r>
              <a:rPr lang="en-US" sz="1600" dirty="0">
                <a:solidFill>
                  <a:srgbClr val="898989"/>
                </a:solidFill>
              </a:rPr>
              <a:t>[6] Z. </a:t>
            </a:r>
            <a:r>
              <a:rPr lang="en-US" sz="1600" dirty="0" err="1">
                <a:solidFill>
                  <a:srgbClr val="898989"/>
                </a:solidFill>
              </a:rPr>
              <a:t>István</a:t>
            </a:r>
            <a:r>
              <a:rPr lang="en-US" sz="1600" dirty="0">
                <a:solidFill>
                  <a:srgbClr val="898989"/>
                </a:solidFill>
              </a:rPr>
              <a:t>, D. </a:t>
            </a:r>
            <a:r>
              <a:rPr lang="en-US" sz="1600" dirty="0" err="1">
                <a:solidFill>
                  <a:srgbClr val="898989"/>
                </a:solidFill>
              </a:rPr>
              <a:t>Sidler</a:t>
            </a:r>
            <a:r>
              <a:rPr lang="en-US" sz="1600" dirty="0">
                <a:solidFill>
                  <a:srgbClr val="898989"/>
                </a:solidFill>
              </a:rPr>
              <a:t>, G. Alonso, and M. </a:t>
            </a:r>
            <a:r>
              <a:rPr lang="en-US" sz="1600" dirty="0" err="1">
                <a:solidFill>
                  <a:srgbClr val="898989"/>
                </a:solidFill>
              </a:rPr>
              <a:t>Vukolic</a:t>
            </a:r>
            <a:r>
              <a:rPr lang="en-US" sz="1600" dirty="0">
                <a:solidFill>
                  <a:srgbClr val="898989"/>
                </a:solidFill>
              </a:rPr>
              <a:t>. </a:t>
            </a:r>
            <a:r>
              <a:rPr lang="en-US" sz="1600" i="1" dirty="0">
                <a:solidFill>
                  <a:srgbClr val="898989"/>
                </a:solidFill>
              </a:rPr>
              <a:t>Consensus in a Box: Inexpensive Coordination in Hardware</a:t>
            </a:r>
            <a:r>
              <a:rPr lang="en-US" sz="1600" dirty="0">
                <a:solidFill>
                  <a:srgbClr val="898989"/>
                </a:solidFill>
              </a:rPr>
              <a:t>.  </a:t>
            </a:r>
            <a:br>
              <a:rPr lang="en-US" sz="1600" dirty="0">
                <a:solidFill>
                  <a:srgbClr val="898989"/>
                </a:solidFill>
              </a:rPr>
            </a:br>
            <a:r>
              <a:rPr lang="en-US" sz="1600" dirty="0">
                <a:solidFill>
                  <a:srgbClr val="898989"/>
                </a:solidFill>
              </a:rPr>
              <a:t>     In: USENIX NSDI. 2016, pp 425–438.</a:t>
            </a:r>
            <a:br>
              <a:rPr lang="en-US" sz="1600" dirty="0">
                <a:solidFill>
                  <a:srgbClr val="898989"/>
                </a:solidFill>
              </a:rPr>
            </a:br>
            <a:r>
              <a:rPr lang="en-US" sz="1600" dirty="0">
                <a:solidFill>
                  <a:srgbClr val="898989"/>
                </a:solidFill>
              </a:rPr>
              <a:t>[7] A. </a:t>
            </a:r>
            <a:r>
              <a:rPr lang="en-US" sz="1600" dirty="0" err="1">
                <a:solidFill>
                  <a:srgbClr val="898989"/>
                </a:solidFill>
              </a:rPr>
              <a:t>Basu</a:t>
            </a:r>
            <a:r>
              <a:rPr lang="en-US" sz="1600" dirty="0">
                <a:solidFill>
                  <a:srgbClr val="898989"/>
                </a:solidFill>
              </a:rPr>
              <a:t>, B. Charron-Bost, and S. </a:t>
            </a:r>
            <a:r>
              <a:rPr lang="en-US" sz="1600" dirty="0" err="1">
                <a:solidFill>
                  <a:srgbClr val="898989"/>
                </a:solidFill>
              </a:rPr>
              <a:t>Toueg</a:t>
            </a:r>
            <a:r>
              <a:rPr lang="en-US" sz="1600" dirty="0">
                <a:solidFill>
                  <a:srgbClr val="898989"/>
                </a:solidFill>
              </a:rPr>
              <a:t>. </a:t>
            </a:r>
            <a:r>
              <a:rPr lang="en-US" sz="1600" i="1" dirty="0">
                <a:solidFill>
                  <a:srgbClr val="898989"/>
                </a:solidFill>
              </a:rPr>
              <a:t>Simulating Reliable Links with Unreliable Links in the Presence of Process  </a:t>
            </a:r>
            <a:br>
              <a:rPr lang="en-US" sz="1600" i="1" dirty="0">
                <a:solidFill>
                  <a:srgbClr val="898989"/>
                </a:solidFill>
              </a:rPr>
            </a:br>
            <a:r>
              <a:rPr lang="en-US" sz="1600" i="1" dirty="0">
                <a:solidFill>
                  <a:srgbClr val="898989"/>
                </a:solidFill>
              </a:rPr>
              <a:t>     Crashes</a:t>
            </a:r>
            <a:r>
              <a:rPr lang="en-US" sz="1600" dirty="0">
                <a:solidFill>
                  <a:srgbClr val="898989"/>
                </a:solidFill>
              </a:rPr>
              <a:t>. In: WDAG. 1996, pp 105-122.</a:t>
            </a:r>
          </a:p>
        </p:txBody>
      </p:sp>
      <p:sp>
        <p:nvSpPr>
          <p:cNvPr id="9" name="Content Placeholder 22">
            <a:extLst>
              <a:ext uri="{FF2B5EF4-FFF2-40B4-BE49-F238E27FC236}">
                <a16:creationId xmlns:a16="http://schemas.microsoft.com/office/drawing/2014/main" id="{FAA2C7B7-0D9A-AC44-8FD2-7F54EE55A8AF}"/>
              </a:ext>
            </a:extLst>
          </p:cNvPr>
          <p:cNvSpPr txBox="1">
            <a:spLocks/>
          </p:cNvSpPr>
          <p:nvPr/>
        </p:nvSpPr>
        <p:spPr>
          <a:xfrm>
            <a:off x="5254855" y="1102351"/>
            <a:ext cx="4998522" cy="17257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charset="0"/>
              <a:buChar char="•"/>
            </a:pPr>
            <a:r>
              <a:rPr lang="en-US" dirty="0"/>
              <a:t>In network processing</a:t>
            </a:r>
          </a:p>
          <a:p>
            <a:pPr marL="701675" lvl="2" indent="-342900">
              <a:buFont typeface="Arial" charset="0"/>
              <a:buChar char="•"/>
            </a:pPr>
            <a:r>
              <a:rPr lang="en-US" sz="2400" dirty="0"/>
              <a:t>Specific to particular service</a:t>
            </a:r>
          </a:p>
          <a:p>
            <a:pPr marL="701675" lvl="2" indent="-342900">
              <a:buFont typeface="Arial" charset="0"/>
              <a:buChar char="•"/>
            </a:pPr>
            <a:r>
              <a:rPr lang="en-US" sz="2400" dirty="0"/>
              <a:t>Specific hardware required</a:t>
            </a:r>
          </a:p>
          <a:p>
            <a:pPr marL="701675" lvl="2" indent="-342900">
              <a:buFont typeface="Arial" charset="0"/>
              <a:buChar char="•"/>
            </a:pPr>
            <a:r>
              <a:rPr lang="en-US" sz="2400" dirty="0"/>
              <a:t>No process response time</a:t>
            </a:r>
          </a:p>
        </p:txBody>
      </p:sp>
      <p:sp>
        <p:nvSpPr>
          <p:cNvPr id="3" name="Rectangle 2">
            <a:extLst>
              <a:ext uri="{FF2B5EF4-FFF2-40B4-BE49-F238E27FC236}">
                <a16:creationId xmlns:a16="http://schemas.microsoft.com/office/drawing/2014/main" id="{F6E607F2-7DDD-1D48-B7DA-DE2CB9905936}"/>
              </a:ext>
            </a:extLst>
          </p:cNvPr>
          <p:cNvSpPr/>
          <p:nvPr/>
        </p:nvSpPr>
        <p:spPr>
          <a:xfrm>
            <a:off x="2667493" y="1076490"/>
            <a:ext cx="1125629" cy="369332"/>
          </a:xfrm>
          <a:prstGeom prst="rect">
            <a:avLst/>
          </a:prstGeom>
        </p:spPr>
        <p:txBody>
          <a:bodyPr wrap="none">
            <a:spAutoFit/>
          </a:bodyPr>
          <a:lstStyle/>
          <a:p>
            <a:r>
              <a:rPr lang="en-DE" dirty="0"/>
              <a:t>[1, 2, 3, 4]</a:t>
            </a:r>
          </a:p>
        </p:txBody>
      </p:sp>
      <p:sp>
        <p:nvSpPr>
          <p:cNvPr id="11" name="Rectangle 10">
            <a:extLst>
              <a:ext uri="{FF2B5EF4-FFF2-40B4-BE49-F238E27FC236}">
                <a16:creationId xmlns:a16="http://schemas.microsoft.com/office/drawing/2014/main" id="{203568F7-AC4A-794F-9981-EB2F700636D9}"/>
              </a:ext>
            </a:extLst>
          </p:cNvPr>
          <p:cNvSpPr/>
          <p:nvPr/>
        </p:nvSpPr>
        <p:spPr>
          <a:xfrm>
            <a:off x="9189319" y="1007426"/>
            <a:ext cx="670376" cy="369332"/>
          </a:xfrm>
          <a:prstGeom prst="rect">
            <a:avLst/>
          </a:prstGeom>
        </p:spPr>
        <p:txBody>
          <a:bodyPr wrap="none">
            <a:spAutoFit/>
          </a:bodyPr>
          <a:lstStyle/>
          <a:p>
            <a:r>
              <a:rPr lang="en-DE" dirty="0"/>
              <a:t>[5, 6]</a:t>
            </a:r>
          </a:p>
        </p:txBody>
      </p:sp>
      <p:sp>
        <p:nvSpPr>
          <p:cNvPr id="4" name="Rectangle 3">
            <a:extLst>
              <a:ext uri="{FF2B5EF4-FFF2-40B4-BE49-F238E27FC236}">
                <a16:creationId xmlns:a16="http://schemas.microsoft.com/office/drawing/2014/main" id="{7D2C3C3A-BF91-9D44-861D-8871E5435F4B}"/>
              </a:ext>
            </a:extLst>
          </p:cNvPr>
          <p:cNvSpPr/>
          <p:nvPr/>
        </p:nvSpPr>
        <p:spPr>
          <a:xfrm>
            <a:off x="2073248" y="2916966"/>
            <a:ext cx="6833154" cy="461665"/>
          </a:xfrm>
          <a:prstGeom prst="rect">
            <a:avLst/>
          </a:prstGeom>
        </p:spPr>
        <p:txBody>
          <a:bodyPr wrap="none">
            <a:spAutoFit/>
          </a:bodyPr>
          <a:lstStyle/>
          <a:p>
            <a:pPr algn="ctr"/>
            <a:r>
              <a:rPr lang="en-US" sz="2400" i="1" dirty="0"/>
              <a:t>Communication links are reliable but asynchronous </a:t>
            </a:r>
            <a:r>
              <a:rPr lang="en-US" sz="2400" baseline="30000" dirty="0"/>
              <a:t>[7]</a:t>
            </a:r>
          </a:p>
        </p:txBody>
      </p:sp>
      <p:pic>
        <p:nvPicPr>
          <p:cNvPr id="14" name="Picture 13">
            <a:extLst>
              <a:ext uri="{FF2B5EF4-FFF2-40B4-BE49-F238E27FC236}">
                <a16:creationId xmlns:a16="http://schemas.microsoft.com/office/drawing/2014/main" id="{C269CFEB-3820-9D4A-B7F5-B162595F7B27}"/>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80322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346202"/>
            <a:ext cx="11480800" cy="4961465"/>
          </a:xfrm>
        </p:spPr>
        <p:txBody>
          <a:bodyPr>
            <a:normAutofit/>
          </a:bodyPr>
          <a:lstStyle/>
          <a:p>
            <a:pPr marL="342900" lvl="1" indent="-342900">
              <a:buFont typeface="Arial" charset="0"/>
              <a:buChar char="•"/>
            </a:pPr>
            <a:r>
              <a:rPr lang="en-US" sz="2800" dirty="0"/>
              <a:t>Interference free environment</a:t>
            </a:r>
          </a:p>
          <a:p>
            <a:pPr marL="342900" lvl="1" indent="-342900">
              <a:buFont typeface="Arial" charset="0"/>
              <a:buChar char="•"/>
            </a:pPr>
            <a:endParaRPr lang="en-US" sz="2800" dirty="0"/>
          </a:p>
          <a:p>
            <a:pPr marL="800100" lvl="2" indent="-342900">
              <a:buFont typeface="Arial" charset="0"/>
              <a:buChar char="•"/>
            </a:pPr>
            <a:r>
              <a:rPr lang="en-US" sz="2400" dirty="0"/>
              <a:t>Bounded communication latency / jitter</a:t>
            </a:r>
          </a:p>
          <a:p>
            <a:pPr marL="342900" lvl="1" indent="-342900">
              <a:buFont typeface="Arial" charset="0"/>
              <a:buChar char="•"/>
            </a:pPr>
            <a:endParaRPr lang="en-US" sz="2800" dirty="0"/>
          </a:p>
          <a:p>
            <a:pPr marL="800100" lvl="2" indent="-342900">
              <a:buFont typeface="Arial" charset="0"/>
              <a:buChar char="•"/>
            </a:pPr>
            <a:r>
              <a:rPr lang="en-US" sz="2400" dirty="0"/>
              <a:t>Bounded processing latency / jitter</a:t>
            </a:r>
          </a:p>
          <a:p>
            <a:pPr marL="342900" lvl="1" indent="-342900">
              <a:buFont typeface="Arial" charset="0"/>
              <a:buChar char="•"/>
            </a:pPr>
            <a:endParaRPr lang="en-US" sz="2800" dirty="0"/>
          </a:p>
          <a:p>
            <a:pPr marL="342900" lvl="1" indent="-342900">
              <a:buFont typeface="Arial" charset="0"/>
              <a:buChar char="•"/>
            </a:pPr>
            <a:r>
              <a:rPr lang="en-US" sz="2800" dirty="0"/>
              <a:t>Generic design</a:t>
            </a:r>
          </a:p>
          <a:p>
            <a:pPr marL="342900" lvl="1" indent="-342900">
              <a:buFont typeface="Arial" charset="0"/>
              <a:buChar char="•"/>
            </a:pPr>
            <a:endParaRPr lang="en-US" sz="2800" dirty="0"/>
          </a:p>
          <a:p>
            <a:pPr marL="800100" lvl="2" indent="-342900">
              <a:buFont typeface="Arial" charset="0"/>
              <a:buChar char="•"/>
            </a:pPr>
            <a:r>
              <a:rPr lang="en-US" sz="2400" dirty="0"/>
              <a:t>Supports multiple coordination protocols</a:t>
            </a:r>
          </a:p>
          <a:p>
            <a:pPr marL="800100" lvl="2" indent="-342900">
              <a:buFont typeface="Arial" charset="0"/>
              <a:buChar char="•"/>
            </a:pPr>
            <a:endParaRPr lang="en-US" sz="2400" dirty="0"/>
          </a:p>
          <a:p>
            <a:pPr marL="800100" lvl="2" indent="-342900">
              <a:buFont typeface="Arial" charset="0"/>
              <a:buChar char="•"/>
            </a:pPr>
            <a:r>
              <a:rPr lang="en-US" sz="2400" dirty="0"/>
              <a:t>Commodity and specialized hardware</a:t>
            </a:r>
          </a:p>
          <a:p>
            <a:pPr marL="358775" lvl="2" indent="0">
              <a:buNone/>
            </a:pPr>
            <a:endParaRPr lang="en-US" sz="2800" dirty="0"/>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Features of X-Lane</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a:p>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4</a:t>
            </a:fld>
            <a:endParaRPr lang="en-DE" dirty="0"/>
          </a:p>
        </p:txBody>
      </p:sp>
      <p:pic>
        <p:nvPicPr>
          <p:cNvPr id="10" name="Picture 9">
            <a:extLst>
              <a:ext uri="{FF2B5EF4-FFF2-40B4-BE49-F238E27FC236}">
                <a16:creationId xmlns:a16="http://schemas.microsoft.com/office/drawing/2014/main" id="{8898AF0F-D51E-3045-AB9C-6F4D7DC3805C}"/>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461381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Separation between X-Lane &amp; regular system</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a:p>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5</a:t>
            </a:fld>
            <a:endParaRPr lang="en-DE" dirty="0"/>
          </a:p>
        </p:txBody>
      </p:sp>
      <p:pic>
        <p:nvPicPr>
          <p:cNvPr id="4" name="Picture 3">
            <a:extLst>
              <a:ext uri="{FF2B5EF4-FFF2-40B4-BE49-F238E27FC236}">
                <a16:creationId xmlns:a16="http://schemas.microsoft.com/office/drawing/2014/main" id="{AC25E306-2763-454A-9F2B-332426DA3D06}"/>
              </a:ext>
            </a:extLst>
          </p:cNvPr>
          <p:cNvPicPr>
            <a:picLocks noChangeAspect="1"/>
          </p:cNvPicPr>
          <p:nvPr/>
        </p:nvPicPr>
        <p:blipFill>
          <a:blip r:embed="rId3"/>
          <a:stretch>
            <a:fillRect/>
          </a:stretch>
        </p:blipFill>
        <p:spPr>
          <a:xfrm>
            <a:off x="330200" y="1812197"/>
            <a:ext cx="6045061" cy="3756396"/>
          </a:xfrm>
          <a:prstGeom prst="rect">
            <a:avLst/>
          </a:prstGeom>
        </p:spPr>
      </p:pic>
      <p:sp>
        <p:nvSpPr>
          <p:cNvPr id="9" name="Content Placeholder 22">
            <a:extLst>
              <a:ext uri="{FF2B5EF4-FFF2-40B4-BE49-F238E27FC236}">
                <a16:creationId xmlns:a16="http://schemas.microsoft.com/office/drawing/2014/main" id="{CAABDD91-4423-7C43-BB9F-F3F42CC060FA}"/>
              </a:ext>
            </a:extLst>
          </p:cNvPr>
          <p:cNvSpPr>
            <a:spLocks noGrp="1"/>
          </p:cNvSpPr>
          <p:nvPr>
            <p:ph idx="1"/>
          </p:nvPr>
        </p:nvSpPr>
        <p:spPr>
          <a:xfrm>
            <a:off x="6375261" y="2290568"/>
            <a:ext cx="5435739" cy="2276863"/>
          </a:xfrm>
        </p:spPr>
        <p:txBody>
          <a:bodyPr>
            <a:normAutofit/>
          </a:bodyPr>
          <a:lstStyle/>
          <a:p>
            <a:pPr marL="0" indent="0">
              <a:buNone/>
            </a:pPr>
            <a:endParaRPr lang="en-US" dirty="0"/>
          </a:p>
          <a:p>
            <a:pPr marL="342900" lvl="1" indent="-342900">
              <a:buFont typeface="Arial" charset="0"/>
              <a:buChar char="•"/>
            </a:pPr>
            <a:r>
              <a:rPr lang="en-US" sz="2000" dirty="0"/>
              <a:t>X-Lane isolated from “regular system” </a:t>
            </a:r>
          </a:p>
          <a:p>
            <a:pPr marL="342900" lvl="1" indent="-342900">
              <a:buFont typeface="Arial" charset="0"/>
              <a:buChar char="•"/>
            </a:pPr>
            <a:endParaRPr lang="en-US" sz="2000" dirty="0"/>
          </a:p>
          <a:p>
            <a:pPr marL="342900" lvl="1" indent="-342900">
              <a:buFont typeface="Arial" charset="0"/>
              <a:buChar char="•"/>
            </a:pPr>
            <a:r>
              <a:rPr lang="en-US" sz="2000" dirty="0"/>
              <a:t>Prioritize X-Lane packets to prevent losses</a:t>
            </a:r>
          </a:p>
          <a:p>
            <a:pPr marL="342900" lvl="1" indent="-342900">
              <a:buFont typeface="Arial" charset="0"/>
              <a:buChar char="•"/>
            </a:pPr>
            <a:endParaRPr lang="en-US" sz="2000" dirty="0"/>
          </a:p>
          <a:p>
            <a:pPr marL="342900" lvl="1" indent="-342900">
              <a:buFont typeface="Arial" charset="0"/>
              <a:buChar char="•"/>
            </a:pPr>
            <a:r>
              <a:rPr lang="en-US" sz="2000" dirty="0"/>
              <a:t>Process communication over bridges</a:t>
            </a:r>
          </a:p>
          <a:p>
            <a:pPr marL="342900" lvl="1" indent="-342900">
              <a:buFont typeface="Arial" charset="0"/>
              <a:buChar char="•"/>
            </a:pPr>
            <a:endParaRPr lang="en-US" sz="2000" dirty="0"/>
          </a:p>
        </p:txBody>
      </p:sp>
      <p:pic>
        <p:nvPicPr>
          <p:cNvPr id="11" name="Picture 10">
            <a:extLst>
              <a:ext uri="{FF2B5EF4-FFF2-40B4-BE49-F238E27FC236}">
                <a16:creationId xmlns:a16="http://schemas.microsoft.com/office/drawing/2014/main" id="{2478919F-DA34-284A-A89A-26865D0A8A14}"/>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612539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Picture 55">
            <a:extLst>
              <a:ext uri="{FF2B5EF4-FFF2-40B4-BE49-F238E27FC236}">
                <a16:creationId xmlns:a16="http://schemas.microsoft.com/office/drawing/2014/main" id="{ED089245-5BD5-A64E-A409-58DD8A7EDCDF}"/>
              </a:ext>
            </a:extLst>
          </p:cNvPr>
          <p:cNvPicPr>
            <a:picLocks noChangeAspect="1"/>
          </p:cNvPicPr>
          <p:nvPr/>
        </p:nvPicPr>
        <p:blipFill>
          <a:blip r:embed="rId3"/>
          <a:stretch>
            <a:fillRect/>
          </a:stretch>
        </p:blipFill>
        <p:spPr>
          <a:xfrm>
            <a:off x="1702800" y="1062000"/>
            <a:ext cx="9277200" cy="5515804"/>
          </a:xfrm>
          <a:prstGeom prst="rect">
            <a:avLst/>
          </a:prstGeom>
        </p:spPr>
      </p:pic>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Usual workflow for a packet</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6</a:t>
            </a:fld>
            <a:endParaRPr lang="en-DE" dirty="0"/>
          </a:p>
        </p:txBody>
      </p:sp>
      <p:pic>
        <p:nvPicPr>
          <p:cNvPr id="16" name="Picture 15">
            <a:extLst>
              <a:ext uri="{FF2B5EF4-FFF2-40B4-BE49-F238E27FC236}">
                <a16:creationId xmlns:a16="http://schemas.microsoft.com/office/drawing/2014/main" id="{C54DCC3F-06B3-714E-9DDA-2228236A6840}"/>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5825829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 name="Picture 57">
            <a:extLst>
              <a:ext uri="{FF2B5EF4-FFF2-40B4-BE49-F238E27FC236}">
                <a16:creationId xmlns:a16="http://schemas.microsoft.com/office/drawing/2014/main" id="{D4A41F2B-CE60-4147-B508-2BC6DE8EE290}"/>
              </a:ext>
            </a:extLst>
          </p:cNvPr>
          <p:cNvPicPr>
            <a:picLocks noChangeAspect="1"/>
          </p:cNvPicPr>
          <p:nvPr/>
        </p:nvPicPr>
        <p:blipFill>
          <a:blip r:embed="rId3"/>
          <a:stretch>
            <a:fillRect/>
          </a:stretch>
        </p:blipFill>
        <p:spPr>
          <a:xfrm>
            <a:off x="1702800" y="1062000"/>
            <a:ext cx="9277200" cy="5515804"/>
          </a:xfrm>
          <a:prstGeom prst="rect">
            <a:avLst/>
          </a:prstGeom>
        </p:spPr>
      </p:pic>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Usual workflow for a packet</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7</a:t>
            </a:fld>
            <a:endParaRPr lang="en-DE" dirty="0"/>
          </a:p>
        </p:txBody>
      </p:sp>
      <p:pic>
        <p:nvPicPr>
          <p:cNvPr id="16" name="Picture 15">
            <a:extLst>
              <a:ext uri="{FF2B5EF4-FFF2-40B4-BE49-F238E27FC236}">
                <a16:creationId xmlns:a16="http://schemas.microsoft.com/office/drawing/2014/main" id="{C54DCC3F-06B3-714E-9DDA-2228236A6840}"/>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964597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X-Lane workflow for commodity hardware</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8</a:t>
            </a:fld>
            <a:endParaRPr lang="en-DE" dirty="0"/>
          </a:p>
        </p:txBody>
      </p:sp>
      <p:pic>
        <p:nvPicPr>
          <p:cNvPr id="8" name="Picture 7">
            <a:extLst>
              <a:ext uri="{FF2B5EF4-FFF2-40B4-BE49-F238E27FC236}">
                <a16:creationId xmlns:a16="http://schemas.microsoft.com/office/drawing/2014/main" id="{A0A4FE3D-4BCA-2048-B706-6D0499555403}"/>
              </a:ext>
            </a:extLst>
          </p:cNvPr>
          <p:cNvPicPr>
            <a:picLocks noChangeAspect="1"/>
          </p:cNvPicPr>
          <p:nvPr/>
        </p:nvPicPr>
        <p:blipFill>
          <a:blip r:embed="rId3"/>
          <a:stretch>
            <a:fillRect/>
          </a:stretch>
        </p:blipFill>
        <p:spPr>
          <a:xfrm>
            <a:off x="1702800" y="1062000"/>
            <a:ext cx="9269358" cy="5515200"/>
          </a:xfrm>
          <a:prstGeom prst="rect">
            <a:avLst/>
          </a:prstGeom>
        </p:spPr>
      </p:pic>
      <p:sp>
        <p:nvSpPr>
          <p:cNvPr id="3" name="Rectangle 2">
            <a:extLst>
              <a:ext uri="{FF2B5EF4-FFF2-40B4-BE49-F238E27FC236}">
                <a16:creationId xmlns:a16="http://schemas.microsoft.com/office/drawing/2014/main" id="{776EA81A-D4B6-2740-B334-E412EBC6237E}"/>
              </a:ext>
            </a:extLst>
          </p:cNvPr>
          <p:cNvSpPr/>
          <p:nvPr/>
        </p:nvSpPr>
        <p:spPr>
          <a:xfrm>
            <a:off x="1701800" y="2691829"/>
            <a:ext cx="739739" cy="431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 name="Rectangle 9">
            <a:extLst>
              <a:ext uri="{FF2B5EF4-FFF2-40B4-BE49-F238E27FC236}">
                <a16:creationId xmlns:a16="http://schemas.microsoft.com/office/drawing/2014/main" id="{37472450-F36B-D347-9C1F-A0FBF6FB2809}"/>
              </a:ext>
            </a:extLst>
          </p:cNvPr>
          <p:cNvSpPr/>
          <p:nvPr/>
        </p:nvSpPr>
        <p:spPr>
          <a:xfrm flipH="1">
            <a:off x="2426642" y="2585013"/>
            <a:ext cx="45719" cy="431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11" name="Picture 10">
            <a:extLst>
              <a:ext uri="{FF2B5EF4-FFF2-40B4-BE49-F238E27FC236}">
                <a16:creationId xmlns:a16="http://schemas.microsoft.com/office/drawing/2014/main" id="{66BAFE1D-A8DF-494E-8E81-DEE730B770D3}"/>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779651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X-Lane workflow with smartNICs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9</a:t>
            </a:fld>
            <a:endParaRPr lang="en-DE" dirty="0"/>
          </a:p>
        </p:txBody>
      </p:sp>
      <p:pic>
        <p:nvPicPr>
          <p:cNvPr id="7" name="Picture 6">
            <a:extLst>
              <a:ext uri="{FF2B5EF4-FFF2-40B4-BE49-F238E27FC236}">
                <a16:creationId xmlns:a16="http://schemas.microsoft.com/office/drawing/2014/main" id="{CCCEE82C-1074-914C-9A63-5A36BA401DC6}"/>
              </a:ext>
            </a:extLst>
          </p:cNvPr>
          <p:cNvPicPr>
            <a:picLocks noChangeAspect="1"/>
          </p:cNvPicPr>
          <p:nvPr/>
        </p:nvPicPr>
        <p:blipFill>
          <a:blip r:embed="rId3"/>
          <a:stretch>
            <a:fillRect/>
          </a:stretch>
        </p:blipFill>
        <p:spPr>
          <a:xfrm>
            <a:off x="1699200" y="1062000"/>
            <a:ext cx="9277200" cy="5515804"/>
          </a:xfrm>
          <a:prstGeom prst="rect">
            <a:avLst/>
          </a:prstGeom>
        </p:spPr>
      </p:pic>
      <p:pic>
        <p:nvPicPr>
          <p:cNvPr id="9" name="Picture 8">
            <a:extLst>
              <a:ext uri="{FF2B5EF4-FFF2-40B4-BE49-F238E27FC236}">
                <a16:creationId xmlns:a16="http://schemas.microsoft.com/office/drawing/2014/main" id="{D184A460-BDBB-B549-940F-3FD10C0B2CBD}"/>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3562709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24405</TotalTime>
  <Words>2909</Words>
  <Application>Microsoft Macintosh PowerPoint</Application>
  <PresentationFormat>Widescreen</PresentationFormat>
  <Paragraphs>276</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Live in the Express Lane</vt:lpstr>
      <vt:lpstr>Crucial challenges of coordination tasks</vt:lpstr>
      <vt:lpstr>Related work</vt:lpstr>
      <vt:lpstr>Features of X-Lane</vt:lpstr>
      <vt:lpstr>Separation between X-Lane &amp; regular system</vt:lpstr>
      <vt:lpstr>Usual workflow for a packet</vt:lpstr>
      <vt:lpstr>Usual workflow for a packet</vt:lpstr>
      <vt:lpstr>X-Lane workflow for commodity hardware</vt:lpstr>
      <vt:lpstr>X-Lane workflow with smartNICs</vt:lpstr>
      <vt:lpstr>Latency and jitter for DPDK, QJump and X-Lane </vt:lpstr>
      <vt:lpstr>Tail latency over 21 days </vt:lpstr>
      <vt:lpstr>Latency and throughput results for Raft implementations</vt:lpstr>
      <vt:lpstr>Conclusion</vt:lpstr>
      <vt:lpstr>Interested?  Questions?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Jahnke, Patrick</dc:creator>
  <cp:lastModifiedBy>Jahnke, Patrick</cp:lastModifiedBy>
  <cp:revision>191</cp:revision>
  <dcterms:created xsi:type="dcterms:W3CDTF">2021-05-06T21:24:35Z</dcterms:created>
  <dcterms:modified xsi:type="dcterms:W3CDTF">2021-06-22T19:41:57Z</dcterms:modified>
</cp:coreProperties>
</file>

<file path=docProps/thumbnail.jpeg>
</file>